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_rels/.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0.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_rels/slideMaster10.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7.xml" ContentType="application/vnd.openxmlformats-officedocument.theme+xml"/>
  <Override PartName="/ppt/theme/theme10.xml" ContentType="application/vnd.openxmlformats-officedocument.theme+xml"/>
  <Override PartName="/ppt/slideLayouts/_rels/slideLayout120.xml.rels" ContentType="application/vnd.openxmlformats-package.relationships+xml"/>
  <Override PartName="/ppt/slideLayouts/_rels/slideLayout86.xml.rels" ContentType="application/vnd.openxmlformats-package.relationships+xml"/>
  <Override PartName="/ppt/slideLayouts/_rels/slideLayout76.xml.rels" ContentType="application/vnd.openxmlformats-package.relationships+xml"/>
  <Override PartName="/ppt/slideLayouts/_rels/slideLayout100.xml.rels" ContentType="application/vnd.openxmlformats-package.relationships+xml"/>
  <Override PartName="/ppt/slideLayouts/_rels/slideLayout78.xml.rels" ContentType="application/vnd.openxmlformats-package.relationships+xml"/>
  <Override PartName="/ppt/slideLayouts/_rels/slideLayout73.xml.rels" ContentType="application/vnd.openxmlformats-package.relationships+xml"/>
  <Override PartName="/ppt/slideLayouts/_rels/slideLayout54.xml.rels" ContentType="application/vnd.openxmlformats-package.relationships+xml"/>
  <Override PartName="/ppt/slideLayouts/_rels/slideLayout82.xml.rels" ContentType="application/vnd.openxmlformats-package.relationships+xml"/>
  <Override PartName="/ppt/slideLayouts/_rels/slideLayout71.xml.rels" ContentType="application/vnd.openxmlformats-package.relationships+xml"/>
  <Override PartName="/ppt/slideLayouts/_rels/slideLayout74.xml.rels" ContentType="application/vnd.openxmlformats-package.relationships+xml"/>
  <Override PartName="/ppt/slideLayouts/_rels/slideLayout79.xml.rels" ContentType="application/vnd.openxmlformats-package.relationships+xml"/>
  <Override PartName="/ppt/slideLayouts/_rels/slideLayout97.xml.rels" ContentType="application/vnd.openxmlformats-package.relationships+xml"/>
  <Override PartName="/ppt/slideLayouts/_rels/slideLayout96.xml.rels" ContentType="application/vnd.openxmlformats-package.relationships+xml"/>
  <Override PartName="/ppt/slideLayouts/_rels/slideLayout88.xml.rels" ContentType="application/vnd.openxmlformats-package.relationships+xml"/>
  <Override PartName="/ppt/slideLayouts/_rels/slideLayout53.xml.rels" ContentType="application/vnd.openxmlformats-package.relationships+xml"/>
  <Override PartName="/ppt/slideLayouts/_rels/slideLayout81.xml.rels" ContentType="application/vnd.openxmlformats-package.relationships+xml"/>
  <Override PartName="/ppt/slideLayouts/_rels/slideLayout87.xml.rels" ContentType="application/vnd.openxmlformats-package.relationships+xml"/>
  <Override PartName="/ppt/slideLayouts/_rels/slideLayout80.xml.rels" ContentType="application/vnd.openxmlformats-package.relationships+xml"/>
  <Override PartName="/ppt/slideLayouts/_rels/slideLayout85.xml.rels" ContentType="application/vnd.openxmlformats-package.relationships+xml"/>
  <Override PartName="/ppt/slideLayouts/_rels/slideLayout110.xml.rels" ContentType="application/vnd.openxmlformats-package.relationships+xml"/>
  <Override PartName="/ppt/slideLayouts/_rels/slideLayout84.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75.xml.rels" ContentType="application/vnd.openxmlformats-package.relationships+xml"/>
  <Override PartName="/ppt/slideLayouts/_rels/slideLayout77.xml.rels" ContentType="application/vnd.openxmlformats-package.relationships+xml"/>
  <Override PartName="/ppt/slideLayouts/_rels/slideLayout72.xml.rels" ContentType="application/vnd.openxmlformats-package.relationships+xml"/>
  <Override PartName="/ppt/slideLayouts/_rels/slideLayout63.xml.rels" ContentType="application/vnd.openxmlformats-package.relationships+xml"/>
  <Override PartName="/ppt/slideLayouts/_rels/slideLayout68.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62.xml.rels" ContentType="application/vnd.openxmlformats-package.relationships+xml"/>
  <Override PartName="/ppt/slideLayouts/_rels/slideLayout67.xml.rels" ContentType="application/vnd.openxmlformats-package.relationships+xml"/>
  <Override PartName="/ppt/slideLayouts/_rels/slideLayout66.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65.xml.rels" ContentType="application/vnd.openxmlformats-package.relationships+xml"/>
  <Override PartName="/ppt/slideLayouts/_rels/slideLayout59.xml.rels" ContentType="application/vnd.openxmlformats-package.relationships+xml"/>
  <Override PartName="/ppt/slideLayouts/_rels/slideLayout106.xml.rels" ContentType="application/vnd.openxmlformats-package.relationships+xml"/>
  <Override PartName="/ppt/slideLayouts/_rels/slideLayout101.xml.rels" ContentType="application/vnd.openxmlformats-package.relationships+xml"/>
  <Override PartName="/ppt/slideLayouts/_rels/slideLayout45.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57.xml.rels" ContentType="application/vnd.openxmlformats-package.relationships+xml"/>
  <Override PartName="/ppt/slideLayouts/_rels/slideLayout70.xml.rels" ContentType="application/vnd.openxmlformats-package.relationships+xml"/>
  <Override PartName="/ppt/slideLayouts/_rels/slideLayout51.xml.rels" ContentType="application/vnd.openxmlformats-package.relationships+xml"/>
  <Override PartName="/ppt/slideLayouts/_rels/slideLayout56.xml.rels" ContentType="application/vnd.openxmlformats-package.relationships+xml"/>
  <Override PartName="/ppt/slideLayouts/_rels/slideLayout83.xml.rels" ContentType="application/vnd.openxmlformats-package.relationships+xml"/>
  <Override PartName="/ppt/slideLayouts/_rels/slideLayout50.xml.rels" ContentType="application/vnd.openxmlformats-package.relationships+xml"/>
  <Override PartName="/ppt/slideLayouts/_rels/slideLayout55.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44.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43.xml.rels" ContentType="application/vnd.openxmlformats-package.relationships+xml"/>
  <Override PartName="/ppt/slideLayouts/_rels/slideLayout118.xml.rels" ContentType="application/vnd.openxmlformats-package.relationships+xml"/>
  <Override PartName="/ppt/slideLayouts/_rels/slideLayout42.xml.rels" ContentType="application/vnd.openxmlformats-package.relationships+xml"/>
  <Override PartName="/ppt/slideLayouts/_rels/slideLayout117.xml.rels" ContentType="application/vnd.openxmlformats-package.relationships+xml"/>
  <Override PartName="/ppt/slideLayouts/_rels/slideLayout41.xml.rels" ContentType="application/vnd.openxmlformats-package.relationships+xml"/>
  <Override PartName="/ppt/slideLayouts/_rels/slideLayout116.xml.rels" ContentType="application/vnd.openxmlformats-package.relationships+xml"/>
  <Override PartName="/ppt/slideLayouts/_rels/slideLayout40.xml.rels" ContentType="application/vnd.openxmlformats-package.relationships+xml"/>
  <Override PartName="/ppt/slideLayouts/_rels/slideLayout115.xml.rels" ContentType="application/vnd.openxmlformats-package.relationships+xml"/>
  <Override PartName="/ppt/slideLayouts/_rels/slideLayout92.xml.rels" ContentType="application/vnd.openxmlformats-package.relationships+xml"/>
  <Override PartName="/ppt/slideLayouts/_rels/slideLayout39.xml.rels" ContentType="application/vnd.openxmlformats-package.relationships+xml"/>
  <Override PartName="/ppt/slideLayouts/_rels/slideLayout34.xml.rels" ContentType="application/vnd.openxmlformats-package.relationships+xml"/>
  <Override PartName="/ppt/slideLayouts/_rels/slideLayout38.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105.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4.xml.rels" ContentType="application/vnd.openxmlformats-package.relationships+xml"/>
  <Override PartName="/ppt/slideLayouts/_rels/slideLayout28.xml.rels" ContentType="application/vnd.openxmlformats-package.relationships+xml"/>
  <Override PartName="/ppt/slideLayouts/_rels/slideLayout23.xml.rels" ContentType="application/vnd.openxmlformats-package.relationships+xml"/>
  <Override PartName="/ppt/slideLayouts/_rels/slideLayout20.xml.rels" ContentType="application/vnd.openxmlformats-package.relationships+xml"/>
  <Override PartName="/ppt/slideLayouts/_rels/slideLayout25.xml.rels" ContentType="application/vnd.openxmlformats-package.relationships+xml"/>
  <Override PartName="/ppt/slideLayouts/_rels/slideLayout114.xml.rels" ContentType="application/vnd.openxmlformats-package.relationships+xml"/>
  <Override PartName="/ppt/slideLayouts/_rels/slideLayout119.xml.rels" ContentType="application/vnd.openxmlformats-package.relationships+xml"/>
  <Override PartName="/ppt/slideLayouts/_rels/slideLayout113.xml.rels" ContentType="application/vnd.openxmlformats-package.relationships+xml"/>
  <Override PartName="/ppt/slideLayouts/_rels/slideLayout48.xml.rels" ContentType="application/vnd.openxmlformats-package.relationships+xml"/>
  <Override PartName="/ppt/slideLayouts/_rels/slideLayout11.xml.rels" ContentType="application/vnd.openxmlformats-package.relationships+xml"/>
  <Override PartName="/ppt/slideLayouts/_rels/slideLayout16.xml.rels" ContentType="application/vnd.openxmlformats-package.relationships+xml"/>
  <Override PartName="/ppt/slideLayouts/_rels/slideLayout109.xml.rels" ContentType="application/vnd.openxmlformats-package.relationships+xml"/>
  <Override PartName="/ppt/slideLayouts/_rels/slideLayout104.xml.rels" ContentType="application/vnd.openxmlformats-package.relationships+xml"/>
  <Override PartName="/ppt/slideLayouts/_rels/slideLayout19.xml.rels" ContentType="application/vnd.openxmlformats-package.relationships+xml"/>
  <Override PartName="/ppt/slideLayouts/_rels/slideLayout90.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107.xml.rels" ContentType="application/vnd.openxmlformats-package.relationships+xml"/>
  <Override PartName="/ppt/slideLayouts/_rels/slideLayout102.xml.rels" ContentType="application/vnd.openxmlformats-package.relationships+xml"/>
  <Override PartName="/ppt/slideLayouts/_rels/slideLayout22.xml.rels" ContentType="application/vnd.openxmlformats-package.relationships+xml"/>
  <Override PartName="/ppt/slideLayouts/_rels/slideLayout27.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99.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08.xml.rels" ContentType="application/vnd.openxmlformats-package.relationships+xml"/>
  <Override PartName="/ppt/slideLayouts/_rels/slideLayout103.xml.rels" ContentType="application/vnd.openxmlformats-package.relationships+xml"/>
  <Override PartName="/ppt/slideLayouts/_rels/slideLayout111.xml.rels" ContentType="application/vnd.openxmlformats-package.relationships+xml"/>
  <Override PartName="/ppt/slideLayouts/_rels/slideLayout5.xml.rels" ContentType="application/vnd.openxmlformats-package.relationships+xml"/>
  <Override PartName="/ppt/slideLayouts/_rels/slideLayout69.xml.rels" ContentType="application/vnd.openxmlformats-package.relationships+xml"/>
  <Override PartName="/ppt/slideLayouts/_rels/slideLayout11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49.xml.rels" ContentType="application/vnd.openxmlformats-package.relationships+xml"/>
  <Override PartName="/ppt/slideLayouts/_rels/slideLayout98.xml.rels" ContentType="application/vnd.openxmlformats-package.relationships+xml"/>
  <Override PartName="/ppt/slideLayouts/slideLayout19.xml" ContentType="application/vnd.openxmlformats-officedocument.presentationml.slideLayout+xml"/>
  <Override PartName="/ppt/slideLayouts/slideLayout8.xml" ContentType="application/vnd.openxmlformats-officedocument.presentationml.slideLayout+xml"/>
  <Override PartName="/ppt/slideLayouts/slideLayout99.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11.xml" ContentType="application/vnd.openxmlformats-officedocument.presentationml.slideLayout+xml"/>
  <Override PartName="/ppt/slideLayouts/slideLayout79.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112.xml" ContentType="application/vnd.openxmlformats-officedocument.presentationml.slideLayout+xml"/>
  <Override PartName="/ppt/slideLayouts/slideLayout10.xml" ContentType="application/vnd.openxmlformats-officedocument.presentationml.slideLayout+xml"/>
  <Override PartName="/ppt/slideLayouts/slideLayout101.xml" ContentType="application/vnd.openxmlformats-officedocument.presentationml.slideLayout+xml"/>
  <Override PartName="/ppt/slideLayouts/slideLayout69.xml" ContentType="application/vnd.openxmlformats-officedocument.presentationml.slideLayout+xml"/>
  <Override PartName="/ppt/slideLayouts/slideLayout11.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4.xml" ContentType="application/vnd.openxmlformats-officedocument.presentationml.slideLayout+xml"/>
  <Override PartName="/ppt/slideLayouts/slideLayout106.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107.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7.xml" ContentType="application/vnd.openxmlformats-officedocument.presentationml.slideLayout+xml"/>
  <Override PartName="/ppt/slideLayouts/slideLayout98.xml" ContentType="application/vnd.openxmlformats-officedocument.presentationml.slideLayout+xml"/>
  <Override PartName="/ppt/slideLayouts/slideLayout113.xml" ContentType="application/vnd.openxmlformats-officedocument.presentationml.slideLayout+xml"/>
  <Override PartName="/ppt/slideLayouts/slideLayout22.xml" ContentType="application/vnd.openxmlformats-officedocument.presentationml.slideLayout+xml"/>
  <Override PartName="/ppt/slideLayouts/slideLayout114.xml" ContentType="application/vnd.openxmlformats-officedocument.presentationml.slideLayout+xml"/>
  <Override PartName="/ppt/slideLayouts/slideLayout23.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48.xml" ContentType="application/vnd.openxmlformats-officedocument.presentationml.slideLayout+xml"/>
  <Override PartName="/ppt/slideLayouts/slideLayout25.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7.xml" ContentType="application/vnd.openxmlformats-officedocument.presentationml.slideLayout+xml"/>
  <Override PartName="/ppt/slideLayouts/slideLayout27.xml" ContentType="application/vnd.openxmlformats-officedocument.presentationml.slideLayout+xml"/>
  <Override PartName="/ppt/slideLayouts/slideLayout118.xml" ContentType="application/vnd.openxmlformats-officedocument.presentationml.slideLayout+xml"/>
  <Override PartName="/ppt/slideLayouts/slideLayout28.xml" ContentType="application/vnd.openxmlformats-officedocument.presentationml.slideLayout+xml"/>
  <Override PartName="/ppt/slideLayouts/slideLayout119.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1.xml" ContentType="application/vnd.openxmlformats-officedocument.presentationml.slideLayout+xml"/>
  <Override PartName="/ppt/slideLayouts/slideLayout92.xml" ContentType="application/vnd.openxmlformats-officedocument.presentationml.slideLayout+xml"/>
  <Override PartName="/ppt/slideLayouts/slideLayout2.xml" ContentType="application/vnd.openxmlformats-officedocument.presentationml.slideLayout+xml"/>
  <Override PartName="/ppt/slideLayouts/slideLayout93.xml" ContentType="application/vnd.openxmlformats-officedocument.presentationml.slideLayout+xml"/>
  <Override PartName="/ppt/slideLayouts/slideLayout44.xml" ContentType="application/vnd.openxmlformats-officedocument.presentationml.slideLayout+xml"/>
  <Override PartName="/ppt/slideLayouts/slideLayout3.xml" ContentType="application/vnd.openxmlformats-officedocument.presentationml.slideLayout+xml"/>
  <Override PartName="/ppt/slideLayouts/slideLayout94.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120.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8.xml" ContentType="application/vnd.openxmlformats-officedocument.presentationml.slideLayout+xml"/>
  <Override PartName="/ppt/slideLayouts/slideLayout97.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3.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5.xml" ContentType="application/vnd.openxmlformats-officedocument.presentationml.slideLayout+xml"/>
  <Override PartName="/ppt/slideLayouts/slideLayout96.xml" ContentType="application/vnd.openxmlformats-officedocument.presentationml.slideLayout+xml"/>
  <Override PartName="/ppt/slideLayouts/slideLayout84.xml" ContentType="application/vnd.openxmlformats-officedocument.presentationml.slideLayout+xml"/>
  <Override PartName="/ppt/slideLayouts/slideLayout66.xml" ContentType="application/vnd.openxmlformats-officedocument.presentationml.slideLayout+xml"/>
  <Override PartName="/ppt/slideLayouts/slideLayout45.xml" ContentType="application/vnd.openxmlformats-officedocument.presentationml.slideLayout+xml"/>
  <Override PartName="/ppt/slideLayouts/slideLayout95.xml" ContentType="application/vnd.openxmlformats-officedocument.presentationml.slideLayout+xml"/>
  <Override PartName="/ppt/slideLayouts/slideLayout4.xml" ContentType="application/vnd.openxmlformats-officedocument.presentationml.slideLayout+xml"/>
  <Override PartName="/ppt/slideLayouts/slideLayout86.xml" ContentType="application/vnd.openxmlformats-officedocument.presentationml.slideLayout+xml"/>
  <Override PartName="/ppt/slideLayouts/slideLayout68.xml" ContentType="application/vnd.openxmlformats-officedocument.presentationml.slideLayout+xml"/>
  <Override PartName="/ppt/slideLayouts/slideLayout85.xml" ContentType="application/vnd.openxmlformats-officedocument.presentationml.slideLayout+xml"/>
  <Override PartName="/ppt/slideLayouts/slideLayout67.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100.xml" ContentType="application/vnd.openxmlformats-officedocument.presentationml.slideLayout+xml"/>
  <Override PartName="/ppt/slideLayouts/slideLayout82.xml" ContentType="application/vnd.openxmlformats-officedocument.presentationml.slideLayout+xml"/>
  <Override PartName="/ppt/slideLayouts/slideLayout43.xml" ContentType="application/vnd.openxmlformats-officedocument.presentationml.slideLayout+xml"/>
  <Override PartName="/ppt/slideLayouts/slideLayout110.xml" ContentType="application/vnd.openxmlformats-officedocument.presentationml.slideLayout+xml"/>
  <Override PartName="/ppt/slideLayouts/slideLayout77.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19.jpeg" ContentType="image/jpeg"/>
  <Override PartName="/ppt/media/image4.png" ContentType="image/png"/>
  <Override PartName="/ppt/media/image6.png" ContentType="image/png"/>
  <Override PartName="/ppt/media/image21.png" ContentType="image/png"/>
  <Override PartName="/ppt/media/image11.png" ContentType="image/png"/>
  <Override PartName="/ppt/media/image7.png" ContentType="image/png"/>
  <Override PartName="/ppt/media/image22.png" ContentType="image/png"/>
  <Override PartName="/ppt/media/image8.png" ContentType="image/png"/>
  <Override PartName="/ppt/media/image23.png" ContentType="image/png"/>
  <Override PartName="/ppt/media/image9.png" ContentType="image/png"/>
  <Override PartName="/ppt/media/image24.png" ContentType="image/png"/>
  <Override PartName="/ppt/media/image12.png" ContentType="image/png"/>
  <Override PartName="/ppt/media/image13.png" ContentType="image/png"/>
  <Override PartName="/ppt/media/image14.png" ContentType="image/png"/>
  <Override PartName="/ppt/media/image16.png" ContentType="image/png"/>
  <Override PartName="/ppt/media/image26.jpeg" ContentType="image/jpeg"/>
  <Override PartName="/ppt/media/image17.png" ContentType="image/png"/>
  <Override PartName="/ppt/media/image5.png" ContentType="image/png"/>
  <Override PartName="/ppt/media/image20.png" ContentType="image/png"/>
  <Override PartName="/ppt/media/image25.png" ContentType="image/png"/>
  <Override PartName="/ppt/media/image27.png" ContentType="image/png"/>
  <Override PartName="/ppt/media/image10.png" ContentType="image/png"/>
  <Override PartName="/ppt/media/media28.mp4" ContentType="video/mp4"/>
  <Override PartName="/ppt/media/image29.png" ContentType="image/png"/>
  <Override PartName="/ppt/media/image18.png" ContentType="image/png"/>
  <Override PartName="/ppt/media/image15.png" ContentType="image/png"/>
  <Override PartName="/ppt/media/image30.png" ContentType="image/png"/>
  <Override PartName="/ppt/slides/_rels/slide39.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16.xml.rels" ContentType="application/vnd.openxmlformats-package.relationships+xml"/>
  <Override PartName="/ppt/slides/_rels/slide38.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15.xml.rels" ContentType="application/vnd.openxmlformats-package.relationships+xml"/>
  <Override PartName="/ppt/slides/_rels/slide37.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36.xml.rels" ContentType="application/vnd.openxmlformats-package.relationships+xml"/>
  <Override PartName="/ppt/slides/_rels/slide3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43.xml.rels" ContentType="application/vnd.openxmlformats-package.relationships+xml"/>
  <Override PartName="/ppt/slides/_rels/slide35.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29.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8.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19.xml.rels" ContentType="application/vnd.openxmlformats-package.relationships+xml"/>
  <Override PartName="/ppt/slides/slide19.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0.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30.xml" ContentType="application/vnd.openxmlformats-officedocument.presentationml.slide+xml"/>
  <Override PartName="/ppt/slides/slide16.xml" ContentType="application/vnd.openxmlformats-officedocument.presentationml.slide+xml"/>
  <Override PartName="/ppt/slides/slide31.xml" ContentType="application/vnd.openxmlformats-officedocument.presentationml.slide+xml"/>
  <Override PartName="/ppt/slides/slide17.xml" ContentType="application/vnd.openxmlformats-officedocument.presentationml.slide+xml"/>
  <Override PartName="/ppt/slides/slide32.xml" ContentType="application/vnd.openxmlformats-officedocument.presentationml.slide+xml"/>
  <Override PartName="/ppt/slides/slide18.xml" ContentType="application/vnd.openxmlformats-officedocument.presentationml.slide+xml"/>
  <Override PartName="/ppt/slides/slide33.xml" ContentType="application/vnd.openxmlformats-officedocument.presentationml.slide+xml"/>
  <Override PartName="/ppt/slides/slide38.xml" ContentType="application/vnd.openxmlformats-officedocument.presentationml.slide+xml"/>
  <Override PartName="/ppt/slides/slide34.xml" ContentType="application/vnd.openxmlformats-officedocument.presentationml.slide+xml"/>
  <Override PartName="/ppt/slides/slide40.xml" ContentType="application/vnd.openxmlformats-officedocument.presentationml.slide+xml"/>
  <Override PartName="/ppt/slides/slide35.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6.xml" ContentType="application/vnd.openxmlformats-officedocument.presentationml.slide+xml"/>
  <Override PartName="/ppt/slides/slide42.xml" ContentType="application/vnd.openxmlformats-officedocument.presentationml.slide+xml"/>
  <Override PartName="/ppt/slides/slide37.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5"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20"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321"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2"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3" name="PlaceHolder 1"/>
          <p:cNvSpPr>
            <a:spLocks noGrp="1"/>
          </p:cNvSpPr>
          <p:nvPr>
            <p:ph type="subTitle"/>
          </p:nvPr>
        </p:nvSpPr>
        <p:spPr>
          <a:xfrm>
            <a:off x="504000" y="225720"/>
            <a:ext cx="9071280" cy="43902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25"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326"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327"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29"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330"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331"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33"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334"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335"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37"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338"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40"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341"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342"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343"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45"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346"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347"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348"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349"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350"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8"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4"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55" name="PlaceHolder 2"/>
          <p:cNvSpPr>
            <a:spLocks noGrp="1"/>
          </p:cNvSpPr>
          <p:nvPr>
            <p:ph type="subTitle"/>
          </p:nvPr>
        </p:nvSpPr>
        <p:spPr>
          <a:xfrm>
            <a:off x="504000" y="1326600"/>
            <a:ext cx="9071280" cy="3287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57"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59"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360"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1"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2" name="PlaceHolder 1"/>
          <p:cNvSpPr>
            <a:spLocks noGrp="1"/>
          </p:cNvSpPr>
          <p:nvPr>
            <p:ph type="subTitle"/>
          </p:nvPr>
        </p:nvSpPr>
        <p:spPr>
          <a:xfrm>
            <a:off x="504000" y="225720"/>
            <a:ext cx="9071280" cy="43902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64"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365"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366"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68"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369"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370"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72"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373"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374"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76"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377"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79"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380"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381"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382"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3"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84"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385"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386"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387"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388"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389"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43" name="PlaceHolder 2"/>
          <p:cNvSpPr>
            <a:spLocks noGrp="1"/>
          </p:cNvSpPr>
          <p:nvPr>
            <p:ph type="subTitle"/>
          </p:nvPr>
        </p:nvSpPr>
        <p:spPr>
          <a:xfrm>
            <a:off x="504000" y="1326600"/>
            <a:ext cx="9071280" cy="3287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45"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47"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48"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225720"/>
            <a:ext cx="9071280" cy="43902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52"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54"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4" name="PlaceHolder 2"/>
          <p:cNvSpPr>
            <a:spLocks noGrp="1"/>
          </p:cNvSpPr>
          <p:nvPr>
            <p:ph type="subTitle"/>
          </p:nvPr>
        </p:nvSpPr>
        <p:spPr>
          <a:xfrm>
            <a:off x="504000" y="1326600"/>
            <a:ext cx="9071280" cy="3287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56"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60"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64"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67"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70"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72"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76"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77"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82" name="PlaceHolder 2"/>
          <p:cNvSpPr>
            <a:spLocks noGrp="1"/>
          </p:cNvSpPr>
          <p:nvPr>
            <p:ph type="subTitle"/>
          </p:nvPr>
        </p:nvSpPr>
        <p:spPr>
          <a:xfrm>
            <a:off x="504000" y="1326600"/>
            <a:ext cx="9071280" cy="3287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84"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86"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6"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04000" y="225720"/>
            <a:ext cx="9071280" cy="43902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91"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93"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95"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97"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99"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03"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06"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109"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11"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115"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116"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21" name="PlaceHolder 2"/>
          <p:cNvSpPr>
            <a:spLocks noGrp="1"/>
          </p:cNvSpPr>
          <p:nvPr>
            <p:ph type="subTitle"/>
          </p:nvPr>
        </p:nvSpPr>
        <p:spPr>
          <a:xfrm>
            <a:off x="504000" y="1326600"/>
            <a:ext cx="9071280" cy="3287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23"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8"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25"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126"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504000" y="225720"/>
            <a:ext cx="9071280" cy="43902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30"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131"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132"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34"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135"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136"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38"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42"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45"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147"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148"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50"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152"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153"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154"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155"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60" name="PlaceHolder 2"/>
          <p:cNvSpPr>
            <a:spLocks noGrp="1"/>
          </p:cNvSpPr>
          <p:nvPr>
            <p:ph type="subTitle"/>
          </p:nvPr>
        </p:nvSpPr>
        <p:spPr>
          <a:xfrm>
            <a:off x="504000" y="1326600"/>
            <a:ext cx="9071280" cy="3287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62"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64"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504000" y="225720"/>
            <a:ext cx="9071280" cy="43902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69"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73"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77"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179"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81"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182"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84"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186"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187"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225720"/>
            <a:ext cx="9071280" cy="43902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89"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190"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191"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192"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193"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194"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99" name="PlaceHolder 2"/>
          <p:cNvSpPr>
            <a:spLocks noGrp="1"/>
          </p:cNvSpPr>
          <p:nvPr>
            <p:ph type="subTitle"/>
          </p:nvPr>
        </p:nvSpPr>
        <p:spPr>
          <a:xfrm>
            <a:off x="504000" y="1326600"/>
            <a:ext cx="9071280" cy="3287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01"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03"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504000" y="225720"/>
            <a:ext cx="9071280" cy="43902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08"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210"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12"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16"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3"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20"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23"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226"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28"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229"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230"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231"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232"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233"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38" name="PlaceHolder 2"/>
          <p:cNvSpPr>
            <a:spLocks noGrp="1"/>
          </p:cNvSpPr>
          <p:nvPr>
            <p:ph type="subTitle"/>
          </p:nvPr>
        </p:nvSpPr>
        <p:spPr>
          <a:xfrm>
            <a:off x="504000" y="1326600"/>
            <a:ext cx="9071280" cy="3287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40"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42"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243"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4"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5" name="PlaceHolder 1"/>
          <p:cNvSpPr>
            <a:spLocks noGrp="1"/>
          </p:cNvSpPr>
          <p:nvPr>
            <p:ph type="subTitle"/>
          </p:nvPr>
        </p:nvSpPr>
        <p:spPr>
          <a:xfrm>
            <a:off x="504000" y="225720"/>
            <a:ext cx="9071280" cy="43902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47"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48"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249"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17"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51"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252"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253"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55"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56"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257"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59"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260"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62"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63"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264"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265"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67"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268"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269"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270"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271"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272"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6"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77" name="PlaceHolder 2"/>
          <p:cNvSpPr>
            <a:spLocks noGrp="1"/>
          </p:cNvSpPr>
          <p:nvPr>
            <p:ph type="subTitle"/>
          </p:nvPr>
        </p:nvSpPr>
        <p:spPr>
          <a:xfrm>
            <a:off x="504000" y="1326600"/>
            <a:ext cx="9071280" cy="3287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79"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81"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282"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3"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1"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4" name="PlaceHolder 1"/>
          <p:cNvSpPr>
            <a:spLocks noGrp="1"/>
          </p:cNvSpPr>
          <p:nvPr>
            <p:ph type="subTitle"/>
          </p:nvPr>
        </p:nvSpPr>
        <p:spPr>
          <a:xfrm>
            <a:off x="504000" y="225720"/>
            <a:ext cx="9071280" cy="43902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86"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87" name="PlaceHolder 3"/>
          <p:cNvSpPr>
            <a:spLocks noGrp="1"/>
          </p:cNvSpPr>
          <p:nvPr>
            <p:ph type="body"/>
          </p:nvPr>
        </p:nvSpPr>
        <p:spPr>
          <a:xfrm>
            <a:off x="5152320" y="1326600"/>
            <a:ext cx="4426560" cy="3287880"/>
          </a:xfrm>
          <a:prstGeom prst="rect">
            <a:avLst/>
          </a:prstGeom>
        </p:spPr>
        <p:txBody>
          <a:bodyPr lIns="0" rIns="0" tIns="0" bIns="0">
            <a:normAutofit/>
          </a:bodyPr>
          <a:p>
            <a:endParaRPr b="0" lang="en-US" sz="3200" spc="-1" strike="noStrike">
              <a:latin typeface="Arial"/>
            </a:endParaRPr>
          </a:p>
        </p:txBody>
      </p:sp>
      <p:sp>
        <p:nvSpPr>
          <p:cNvPr id="288"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90" name="PlaceHolder 2"/>
          <p:cNvSpPr>
            <a:spLocks noGrp="1"/>
          </p:cNvSpPr>
          <p:nvPr>
            <p:ph type="body"/>
          </p:nvPr>
        </p:nvSpPr>
        <p:spPr>
          <a:xfrm>
            <a:off x="504000" y="1326600"/>
            <a:ext cx="4426560" cy="3287880"/>
          </a:xfrm>
          <a:prstGeom prst="rect">
            <a:avLst/>
          </a:prstGeom>
        </p:spPr>
        <p:txBody>
          <a:bodyPr lIns="0" rIns="0" tIns="0" bIns="0">
            <a:normAutofit/>
          </a:bodyPr>
          <a:p>
            <a:endParaRPr b="0" lang="en-US" sz="3200" spc="-1" strike="noStrike">
              <a:latin typeface="Arial"/>
            </a:endParaRPr>
          </a:p>
        </p:txBody>
      </p:sp>
      <p:sp>
        <p:nvSpPr>
          <p:cNvPr id="291"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292" name="PlaceHolder 4"/>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94"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295"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296" name="PlaceHolder 4"/>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298" name="PlaceHolder 2"/>
          <p:cNvSpPr>
            <a:spLocks noGrp="1"/>
          </p:cNvSpPr>
          <p:nvPr>
            <p:ph type="body"/>
          </p:nvPr>
        </p:nvSpPr>
        <p:spPr>
          <a:xfrm>
            <a:off x="504000" y="1326600"/>
            <a:ext cx="9071280" cy="1568160"/>
          </a:xfrm>
          <a:prstGeom prst="rect">
            <a:avLst/>
          </a:prstGeom>
        </p:spPr>
        <p:txBody>
          <a:bodyPr lIns="0" rIns="0" tIns="0" bIns="0">
            <a:normAutofit/>
          </a:bodyPr>
          <a:p>
            <a:endParaRPr b="0" lang="en-US" sz="3200" spc="-1" strike="noStrike">
              <a:latin typeface="Arial"/>
            </a:endParaRPr>
          </a:p>
        </p:txBody>
      </p:sp>
      <p:sp>
        <p:nvSpPr>
          <p:cNvPr id="299" name="PlaceHolder 3"/>
          <p:cNvSpPr>
            <a:spLocks noGrp="1"/>
          </p:cNvSpPr>
          <p:nvPr>
            <p:ph type="body"/>
          </p:nvPr>
        </p:nvSpPr>
        <p:spPr>
          <a:xfrm>
            <a:off x="504000" y="3044160"/>
            <a:ext cx="90712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01" name="PlaceHolder 2"/>
          <p:cNvSpPr>
            <a:spLocks noGrp="1"/>
          </p:cNvSpPr>
          <p:nvPr>
            <p:ph type="body"/>
          </p:nvPr>
        </p:nvSpPr>
        <p:spPr>
          <a:xfrm>
            <a:off x="504000" y="1326600"/>
            <a:ext cx="4426560" cy="1568160"/>
          </a:xfrm>
          <a:prstGeom prst="rect">
            <a:avLst/>
          </a:prstGeom>
        </p:spPr>
        <p:txBody>
          <a:bodyPr lIns="0" rIns="0" tIns="0" bIns="0">
            <a:normAutofit/>
          </a:bodyPr>
          <a:p>
            <a:endParaRPr b="0" lang="en-US" sz="3200" spc="-1" strike="noStrike">
              <a:latin typeface="Arial"/>
            </a:endParaRPr>
          </a:p>
        </p:txBody>
      </p:sp>
      <p:sp>
        <p:nvSpPr>
          <p:cNvPr id="302" name="PlaceHolder 3"/>
          <p:cNvSpPr>
            <a:spLocks noGrp="1"/>
          </p:cNvSpPr>
          <p:nvPr>
            <p:ph type="body"/>
          </p:nvPr>
        </p:nvSpPr>
        <p:spPr>
          <a:xfrm>
            <a:off x="5152320" y="1326600"/>
            <a:ext cx="4426560" cy="1568160"/>
          </a:xfrm>
          <a:prstGeom prst="rect">
            <a:avLst/>
          </a:prstGeom>
        </p:spPr>
        <p:txBody>
          <a:bodyPr lIns="0" rIns="0" tIns="0" bIns="0">
            <a:normAutofit/>
          </a:bodyPr>
          <a:p>
            <a:endParaRPr b="0" lang="en-US" sz="3200" spc="-1" strike="noStrike">
              <a:latin typeface="Arial"/>
            </a:endParaRPr>
          </a:p>
        </p:txBody>
      </p:sp>
      <p:sp>
        <p:nvSpPr>
          <p:cNvPr id="303" name="PlaceHolder 4"/>
          <p:cNvSpPr>
            <a:spLocks noGrp="1"/>
          </p:cNvSpPr>
          <p:nvPr>
            <p:ph type="body"/>
          </p:nvPr>
        </p:nvSpPr>
        <p:spPr>
          <a:xfrm>
            <a:off x="504000" y="3044160"/>
            <a:ext cx="4426560" cy="1568160"/>
          </a:xfrm>
          <a:prstGeom prst="rect">
            <a:avLst/>
          </a:prstGeom>
        </p:spPr>
        <p:txBody>
          <a:bodyPr lIns="0" rIns="0" tIns="0" bIns="0">
            <a:normAutofit/>
          </a:bodyPr>
          <a:p>
            <a:endParaRPr b="0" lang="en-US" sz="3200" spc="-1" strike="noStrike">
              <a:latin typeface="Arial"/>
            </a:endParaRPr>
          </a:p>
        </p:txBody>
      </p:sp>
      <p:sp>
        <p:nvSpPr>
          <p:cNvPr id="304" name="PlaceHolder 5"/>
          <p:cNvSpPr>
            <a:spLocks noGrp="1"/>
          </p:cNvSpPr>
          <p:nvPr>
            <p:ph type="body"/>
          </p:nvPr>
        </p:nvSpPr>
        <p:spPr>
          <a:xfrm>
            <a:off x="5152320" y="3044160"/>
            <a:ext cx="442656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06" name="PlaceHolder 2"/>
          <p:cNvSpPr>
            <a:spLocks noGrp="1"/>
          </p:cNvSpPr>
          <p:nvPr>
            <p:ph type="body"/>
          </p:nvPr>
        </p:nvSpPr>
        <p:spPr>
          <a:xfrm>
            <a:off x="504000" y="1326600"/>
            <a:ext cx="2920680" cy="1568160"/>
          </a:xfrm>
          <a:prstGeom prst="rect">
            <a:avLst/>
          </a:prstGeom>
        </p:spPr>
        <p:txBody>
          <a:bodyPr lIns="0" rIns="0" tIns="0" bIns="0">
            <a:normAutofit/>
          </a:bodyPr>
          <a:p>
            <a:endParaRPr b="0" lang="en-US" sz="3200" spc="-1" strike="noStrike">
              <a:latin typeface="Arial"/>
            </a:endParaRPr>
          </a:p>
        </p:txBody>
      </p:sp>
      <p:sp>
        <p:nvSpPr>
          <p:cNvPr id="307" name="PlaceHolder 3"/>
          <p:cNvSpPr>
            <a:spLocks noGrp="1"/>
          </p:cNvSpPr>
          <p:nvPr>
            <p:ph type="body"/>
          </p:nvPr>
        </p:nvSpPr>
        <p:spPr>
          <a:xfrm>
            <a:off x="3571200" y="1326600"/>
            <a:ext cx="2920680" cy="1568160"/>
          </a:xfrm>
          <a:prstGeom prst="rect">
            <a:avLst/>
          </a:prstGeom>
        </p:spPr>
        <p:txBody>
          <a:bodyPr lIns="0" rIns="0" tIns="0" bIns="0">
            <a:normAutofit/>
          </a:bodyPr>
          <a:p>
            <a:endParaRPr b="0" lang="en-US" sz="3200" spc="-1" strike="noStrike">
              <a:latin typeface="Arial"/>
            </a:endParaRPr>
          </a:p>
        </p:txBody>
      </p:sp>
      <p:sp>
        <p:nvSpPr>
          <p:cNvPr id="308" name="PlaceHolder 4"/>
          <p:cNvSpPr>
            <a:spLocks noGrp="1"/>
          </p:cNvSpPr>
          <p:nvPr>
            <p:ph type="body"/>
          </p:nvPr>
        </p:nvSpPr>
        <p:spPr>
          <a:xfrm>
            <a:off x="6638040" y="1326600"/>
            <a:ext cx="2920680" cy="1568160"/>
          </a:xfrm>
          <a:prstGeom prst="rect">
            <a:avLst/>
          </a:prstGeom>
        </p:spPr>
        <p:txBody>
          <a:bodyPr lIns="0" rIns="0" tIns="0" bIns="0">
            <a:normAutofit/>
          </a:bodyPr>
          <a:p>
            <a:endParaRPr b="0" lang="en-US" sz="3200" spc="-1" strike="noStrike">
              <a:latin typeface="Arial"/>
            </a:endParaRPr>
          </a:p>
        </p:txBody>
      </p:sp>
      <p:sp>
        <p:nvSpPr>
          <p:cNvPr id="309" name="PlaceHolder 5"/>
          <p:cNvSpPr>
            <a:spLocks noGrp="1"/>
          </p:cNvSpPr>
          <p:nvPr>
            <p:ph type="body"/>
          </p:nvPr>
        </p:nvSpPr>
        <p:spPr>
          <a:xfrm>
            <a:off x="504000" y="3044160"/>
            <a:ext cx="2920680" cy="1568160"/>
          </a:xfrm>
          <a:prstGeom prst="rect">
            <a:avLst/>
          </a:prstGeom>
        </p:spPr>
        <p:txBody>
          <a:bodyPr lIns="0" rIns="0" tIns="0" bIns="0">
            <a:normAutofit/>
          </a:bodyPr>
          <a:p>
            <a:endParaRPr b="0" lang="en-US" sz="3200" spc="-1" strike="noStrike">
              <a:latin typeface="Arial"/>
            </a:endParaRPr>
          </a:p>
        </p:txBody>
      </p:sp>
      <p:sp>
        <p:nvSpPr>
          <p:cNvPr id="310" name="PlaceHolder 6"/>
          <p:cNvSpPr>
            <a:spLocks noGrp="1"/>
          </p:cNvSpPr>
          <p:nvPr>
            <p:ph type="body"/>
          </p:nvPr>
        </p:nvSpPr>
        <p:spPr>
          <a:xfrm>
            <a:off x="3571200" y="3044160"/>
            <a:ext cx="2920680" cy="1568160"/>
          </a:xfrm>
          <a:prstGeom prst="rect">
            <a:avLst/>
          </a:prstGeom>
        </p:spPr>
        <p:txBody>
          <a:bodyPr lIns="0" rIns="0" tIns="0" bIns="0">
            <a:normAutofit/>
          </a:bodyPr>
          <a:p>
            <a:endParaRPr b="0" lang="en-US" sz="3200" spc="-1" strike="noStrike">
              <a:latin typeface="Arial"/>
            </a:endParaRPr>
          </a:p>
        </p:txBody>
      </p:sp>
      <p:sp>
        <p:nvSpPr>
          <p:cNvPr id="311" name="PlaceHolder 7"/>
          <p:cNvSpPr>
            <a:spLocks noGrp="1"/>
          </p:cNvSpPr>
          <p:nvPr>
            <p:ph type="body"/>
          </p:nvPr>
        </p:nvSpPr>
        <p:spPr>
          <a:xfrm>
            <a:off x="6638040" y="3044160"/>
            <a:ext cx="2920680" cy="15681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5"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16" name="PlaceHolder 2"/>
          <p:cNvSpPr>
            <a:spLocks noGrp="1"/>
          </p:cNvSpPr>
          <p:nvPr>
            <p:ph type="subTitle"/>
          </p:nvPr>
        </p:nvSpPr>
        <p:spPr>
          <a:xfrm>
            <a:off x="504000" y="1326600"/>
            <a:ext cx="9071280" cy="32878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504000" y="225720"/>
            <a:ext cx="9071280" cy="946800"/>
          </a:xfrm>
          <a:prstGeom prst="rect">
            <a:avLst/>
          </a:prstGeom>
        </p:spPr>
        <p:txBody>
          <a:bodyPr lIns="0" rIns="0" tIns="0" bIns="0" anchor="ctr">
            <a:spAutoFit/>
          </a:bodyPr>
          <a:p>
            <a:pPr algn="ctr"/>
            <a:endParaRPr b="0" lang="en-US" sz="4400" spc="-1" strike="noStrike">
              <a:latin typeface="Arial"/>
            </a:endParaRPr>
          </a:p>
        </p:txBody>
      </p:sp>
      <p:sp>
        <p:nvSpPr>
          <p:cNvPr id="318" name="PlaceHolder 2"/>
          <p:cNvSpPr>
            <a:spLocks noGrp="1"/>
          </p:cNvSpPr>
          <p:nvPr>
            <p:ph type="body"/>
          </p:nvPr>
        </p:nvSpPr>
        <p:spPr>
          <a:xfrm>
            <a:off x="504000" y="1326600"/>
            <a:ext cx="9071280" cy="3287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58320" y="81000"/>
            <a:ext cx="7789680" cy="1200960"/>
          </a:xfrm>
          <a:prstGeom prst="rect">
            <a:avLst/>
          </a:prstGeom>
          <a:ln>
            <a:noFill/>
          </a:ln>
        </p:spPr>
      </p:pic>
      <p:sp>
        <p:nvSpPr>
          <p:cNvPr id="1"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1" name="" descr=""/>
          <p:cNvPicPr/>
          <p:nvPr/>
        </p:nvPicPr>
        <p:blipFill>
          <a:blip r:embed="rId2"/>
          <a:stretch/>
        </p:blipFill>
        <p:spPr>
          <a:xfrm>
            <a:off x="-58320" y="81000"/>
            <a:ext cx="7789680" cy="1200960"/>
          </a:xfrm>
          <a:prstGeom prst="rect">
            <a:avLst/>
          </a:prstGeom>
          <a:ln>
            <a:noFill/>
          </a:ln>
        </p:spPr>
      </p:pic>
      <p:sp>
        <p:nvSpPr>
          <p:cNvPr id="352" name="PlaceHolder 1"/>
          <p:cNvSpPr>
            <a:spLocks noGrp="1"/>
          </p:cNvSpPr>
          <p:nvPr>
            <p:ph type="title"/>
          </p:nvPr>
        </p:nvSpPr>
        <p:spPr>
          <a:xfrm>
            <a:off x="504000" y="225720"/>
            <a:ext cx="9071280" cy="94680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353" name="PlaceHolder 2"/>
          <p:cNvSpPr>
            <a:spLocks noGrp="1"/>
          </p:cNvSpPr>
          <p:nvPr>
            <p:ph type="body"/>
          </p:nvPr>
        </p:nvSpPr>
        <p:spPr>
          <a:xfrm>
            <a:off x="504000" y="1326600"/>
            <a:ext cx="9071280" cy="32878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 name="" descr=""/>
          <p:cNvPicPr/>
          <p:nvPr/>
        </p:nvPicPr>
        <p:blipFill>
          <a:blip r:embed="rId2"/>
          <a:stretch/>
        </p:blipFill>
        <p:spPr>
          <a:xfrm>
            <a:off x="-58320" y="81000"/>
            <a:ext cx="7789680" cy="1200960"/>
          </a:xfrm>
          <a:prstGeom prst="rect">
            <a:avLst/>
          </a:prstGeom>
          <a:ln>
            <a:noFill/>
          </a:ln>
        </p:spPr>
      </p:pic>
      <p:sp>
        <p:nvSpPr>
          <p:cNvPr id="40"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 descr=""/>
          <p:cNvPicPr/>
          <p:nvPr/>
        </p:nvPicPr>
        <p:blipFill>
          <a:blip r:embed="rId2"/>
          <a:stretch/>
        </p:blipFill>
        <p:spPr>
          <a:xfrm>
            <a:off x="-58320" y="81000"/>
            <a:ext cx="7789680" cy="1200960"/>
          </a:xfrm>
          <a:prstGeom prst="rect">
            <a:avLst/>
          </a:prstGeom>
          <a:ln>
            <a:noFill/>
          </a:ln>
        </p:spPr>
      </p:pic>
      <p:sp>
        <p:nvSpPr>
          <p:cNvPr id="79"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0"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 descr=""/>
          <p:cNvPicPr/>
          <p:nvPr/>
        </p:nvPicPr>
        <p:blipFill>
          <a:blip r:embed="rId2"/>
          <a:stretch/>
        </p:blipFill>
        <p:spPr>
          <a:xfrm>
            <a:off x="-58320" y="81000"/>
            <a:ext cx="7789680" cy="1200960"/>
          </a:xfrm>
          <a:prstGeom prst="rect">
            <a:avLst/>
          </a:prstGeom>
          <a:ln>
            <a:noFill/>
          </a:ln>
        </p:spPr>
      </p:pic>
      <p:sp>
        <p:nvSpPr>
          <p:cNvPr id="118"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19"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 descr=""/>
          <p:cNvPicPr/>
          <p:nvPr/>
        </p:nvPicPr>
        <p:blipFill>
          <a:blip r:embed="rId2"/>
          <a:stretch/>
        </p:blipFill>
        <p:spPr>
          <a:xfrm>
            <a:off x="-58320" y="81000"/>
            <a:ext cx="7789680" cy="1200960"/>
          </a:xfrm>
          <a:prstGeom prst="rect">
            <a:avLst/>
          </a:prstGeom>
          <a:ln>
            <a:noFill/>
          </a:ln>
        </p:spPr>
      </p:pic>
      <p:sp>
        <p:nvSpPr>
          <p:cNvPr id="157"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58"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 descr=""/>
          <p:cNvPicPr/>
          <p:nvPr/>
        </p:nvPicPr>
        <p:blipFill>
          <a:blip r:embed="rId2"/>
          <a:stretch/>
        </p:blipFill>
        <p:spPr>
          <a:xfrm>
            <a:off x="-58320" y="81000"/>
            <a:ext cx="7789680" cy="1200960"/>
          </a:xfrm>
          <a:prstGeom prst="rect">
            <a:avLst/>
          </a:prstGeom>
          <a:ln>
            <a:noFill/>
          </a:ln>
        </p:spPr>
      </p:pic>
      <p:sp>
        <p:nvSpPr>
          <p:cNvPr id="196"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97"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 descr=""/>
          <p:cNvPicPr/>
          <p:nvPr/>
        </p:nvPicPr>
        <p:blipFill>
          <a:blip r:embed="rId2"/>
          <a:stretch/>
        </p:blipFill>
        <p:spPr>
          <a:xfrm>
            <a:off x="-58320" y="81000"/>
            <a:ext cx="7789680" cy="1200960"/>
          </a:xfrm>
          <a:prstGeom prst="rect">
            <a:avLst/>
          </a:prstGeom>
          <a:ln>
            <a:noFill/>
          </a:ln>
        </p:spPr>
      </p:pic>
      <p:sp>
        <p:nvSpPr>
          <p:cNvPr id="235"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36"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 descr=""/>
          <p:cNvPicPr/>
          <p:nvPr/>
        </p:nvPicPr>
        <p:blipFill>
          <a:blip r:embed="rId2"/>
          <a:stretch/>
        </p:blipFill>
        <p:spPr>
          <a:xfrm>
            <a:off x="-58320" y="81000"/>
            <a:ext cx="7789680" cy="1200960"/>
          </a:xfrm>
          <a:prstGeom prst="rect">
            <a:avLst/>
          </a:prstGeom>
          <a:ln>
            <a:noFill/>
          </a:ln>
        </p:spPr>
      </p:pic>
      <p:sp>
        <p:nvSpPr>
          <p:cNvPr id="274"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75"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 descr=""/>
          <p:cNvPicPr/>
          <p:nvPr/>
        </p:nvPicPr>
        <p:blipFill>
          <a:blip r:embed="rId2"/>
          <a:stretch/>
        </p:blipFill>
        <p:spPr>
          <a:xfrm>
            <a:off x="-58320" y="81000"/>
            <a:ext cx="7789680" cy="1200960"/>
          </a:xfrm>
          <a:prstGeom prst="rect">
            <a:avLst/>
          </a:prstGeom>
          <a:ln>
            <a:noFill/>
          </a:ln>
        </p:spPr>
      </p:pic>
      <p:sp>
        <p:nvSpPr>
          <p:cNvPr id="313"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14"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73.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8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97.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97.xml"/>
</Relationships>
</file>

<file path=ppt/slides/_rels/slide2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9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0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0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09.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09.xml"/>
</Relationships>
</file>

<file path=ppt/slides/_rels/slide3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0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09.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36.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09.xml"/>
</Relationships>
</file>

<file path=ppt/slides/_rels/slide3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09.xml"/>
</Relationships>
</file>

<file path=ppt/slides/_rels/slide38.xml.rels><?xml version="1.0" encoding="UTF-8"?>
<Relationships xmlns="http://schemas.openxmlformats.org/package/2006/relationships"><Relationship Id="rId1" Type="http://schemas.openxmlformats.org/officeDocument/2006/relationships/video" Target="../media/media28.mp4"/><Relationship Id="rId2" Type="http://schemas.microsoft.com/office/2007/relationships/media" Target="../media/media28.mp4"/><Relationship Id="rId3" Type="http://schemas.openxmlformats.org/officeDocument/2006/relationships/image" Target="../media/image29.png"/><Relationship Id="rId4" Type="http://schemas.openxmlformats.org/officeDocument/2006/relationships/slideLayout" Target="../slideLayouts/slideLayout10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0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1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504000" y="140760"/>
            <a:ext cx="701532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391" name="CustomShape 2"/>
          <p:cNvSpPr/>
          <p:nvPr/>
        </p:nvSpPr>
        <p:spPr>
          <a:xfrm>
            <a:off x="504000" y="1368000"/>
            <a:ext cx="9067320" cy="3283560"/>
          </a:xfrm>
          <a:prstGeom prst="rect">
            <a:avLst/>
          </a:prstGeom>
          <a:noFill/>
          <a:ln>
            <a:noFill/>
          </a:ln>
        </p:spPr>
        <p:style>
          <a:lnRef idx="0"/>
          <a:fillRef idx="0"/>
          <a:effectRef idx="0"/>
          <a:fontRef idx="minor"/>
        </p:style>
        <p:txBody>
          <a:bodyPr lIns="0" rIns="0" tIns="0" bIns="0">
            <a:normAutofit fontScale="85000"/>
          </a:bodyPr>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DejaVu Sans"/>
              </a:rPr>
              <a:t>Now that we have reviewed some basic epidemiological concepts and that we have briefly talked about scientific modeling in general, we are going to start discussing epidemic modeling specifically</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DejaVu Sans"/>
              </a:rPr>
              <a:t>More precisely, we are going to study the SIR model and its variants</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DejaVu Sans"/>
              </a:rPr>
              <a:t>This is the basic model of the epidemiology of infectious disease and most of the more complicated models that are used in practice are based on it</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504000" y="140760"/>
            <a:ext cx="701532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418" name="CustomShape 2"/>
          <p:cNvSpPr/>
          <p:nvPr/>
        </p:nvSpPr>
        <p:spPr>
          <a:xfrm>
            <a:off x="504000" y="1368000"/>
            <a:ext cx="9067320" cy="3283560"/>
          </a:xfrm>
          <a:prstGeom prst="rect">
            <a:avLst/>
          </a:prstGeom>
          <a:noFill/>
          <a:ln>
            <a:noFill/>
          </a:ln>
        </p:spPr>
        <p:style>
          <a:lnRef idx="0"/>
          <a:fillRef idx="0"/>
          <a:effectRef idx="0"/>
          <a:fontRef idx="minor"/>
        </p:style>
        <p:txBody>
          <a:bodyPr lIns="0" rIns="0" tIns="0" bIns="0">
            <a:normAutofit fontScale="42000"/>
          </a:bodyPr>
          <a:p>
            <a:pPr algn="ctr">
              <a:lnSpc>
                <a:spcPct val="100000"/>
              </a:lnSpc>
              <a:spcBef>
                <a:spcPts val="1417"/>
              </a:spcBef>
            </a:pPr>
            <a:r>
              <a:rPr b="0" lang="en-US" sz="3200" spc="-1" strike="noStrike">
                <a:solidFill>
                  <a:srgbClr val="000000"/>
                </a:solidFill>
                <a:latin typeface="Arial"/>
                <a:ea typeface="Arial"/>
              </a:rPr>
              <a:t>Basic reproduction number and effective reproduction number in the SIR model</a:t>
            </a:r>
            <a:endParaRPr b="0" lang="en-US" sz="32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2600" spc="-1" strike="noStrike">
                <a:solidFill>
                  <a:srgbClr val="000000"/>
                </a:solidFill>
                <a:latin typeface="Arial"/>
                <a:ea typeface="Arial"/>
              </a:rPr>
              <a:t>Note that the epidemic will start receding when the number of people in the infected compartment starts going down, i. e.                       or                </a:t>
            </a:r>
            <a:endParaRPr b="0" lang="en-US" sz="26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2600" spc="-1" strike="noStrike">
                <a:solidFill>
                  <a:srgbClr val="000000"/>
                </a:solidFill>
                <a:latin typeface="Arial"/>
                <a:ea typeface="Arial"/>
              </a:rPr>
              <a:t>This condition can be rewritten as</a:t>
            </a:r>
            <a:endParaRPr b="0" lang="en-US" sz="26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2600" spc="-1" strike="noStrike">
                <a:solidFill>
                  <a:srgbClr val="000000"/>
                </a:solidFill>
                <a:latin typeface="Arial"/>
                <a:ea typeface="Arial"/>
              </a:rPr>
              <a:t>But             is the average number of people that someone who is infected would infect during the course of the infectious period if everyone in the population were susceptible, i. e. the basic reproduction number</a:t>
            </a:r>
            <a:endParaRPr b="0" lang="en-US" sz="2600" spc="-1" strike="noStrike">
              <a:latin typeface="Arial"/>
            </a:endParaRPr>
          </a:p>
          <a:p>
            <a:pPr marL="432000" indent="-320040">
              <a:lnSpc>
                <a:spcPct val="100000"/>
              </a:lnSpc>
              <a:spcBef>
                <a:spcPts val="1417"/>
              </a:spcBef>
              <a:buClr>
                <a:srgbClr val="000000"/>
              </a:buClr>
              <a:buSzPct val="45000"/>
              <a:buFont typeface="Wingdings" charset="2"/>
              <a:buChar char=""/>
            </a:pPr>
            <a:r>
              <a:rPr b="0" lang="en-US" sz="2600" spc="-1" strike="noStrike">
                <a:solidFill>
                  <a:srgbClr val="000000"/>
                </a:solidFill>
                <a:latin typeface="Arial"/>
                <a:ea typeface="Arial"/>
              </a:rPr>
              <a:t>So        is the effective reproduction number and the condition just means that the epidemic starts receding when the effective reproduction number falls below 1 </a:t>
            </a:r>
            <a:endParaRPr b="0" lang="en-US" sz="2600" spc="-1" strike="noStrike">
              <a:latin typeface="Arial"/>
            </a:endParaRPr>
          </a:p>
        </p:txBody>
      </p:sp>
      <mc:AlternateContent>
        <mc:Choice xmlns:a14="http://schemas.microsoft.com/office/drawing/2010/main" Requires="a14">
          <p:sp>
            <p:nvSpPr>
              <p:cNvPr id="419" name="Formula 3"/>
              <p:cNvSpPr txBox="1"/>
              <p:nvPr/>
            </p:nvSpPr>
            <p:spPr>
              <a:xfrm>
                <a:off x="4586760" y="2368800"/>
                <a:ext cx="1122120" cy="408960"/>
              </a:xfrm>
              <a:prstGeom prst="rect">
                <a:avLst/>
              </a:prstGeom>
            </p:spPr>
            <p:txBody>
              <a:bodyPr/>
              <a:p>
                <a14:m>
                  <m:oMath xmlns:m="http://schemas.openxmlformats.org/officeDocument/2006/math">
                    <m:r>
                      <m:t xml:space="preserve">β</m:t>
                    </m:r>
                    <m:r>
                      <m:t xml:space="preserve">I</m:t>
                    </m:r>
                    <m:f>
                      <m:num>
                        <m:r>
                          <m:t xml:space="preserve">S</m:t>
                        </m:r>
                      </m:num>
                      <m:den>
                        <m:r>
                          <m:t xml:space="preserve">N</m:t>
                        </m:r>
                      </m:den>
                    </m:f>
                    <m:r>
                      <m:t xml:space="preserve">−</m:t>
                    </m:r>
                    <m:r>
                      <m:t xml:space="preserve">γ</m:t>
                    </m:r>
                    <m:r>
                      <m:t xml:space="preserve">I</m:t>
                    </m:r>
                    <m:r>
                      <m:t xml:space="preserve">&lt;</m:t>
                    </m:r>
                    <m:r>
                      <m:t xml:space="preserve">0</m:t>
                    </m:r>
                  </m:oMath>
                </a14:m>
              </a:p>
            </p:txBody>
          </p:sp>
        </mc:Choice>
        <mc:Fallback/>
      </mc:AlternateContent>
      <mc:AlternateContent>
        <mc:Choice xmlns:a14="http://schemas.microsoft.com/office/drawing/2010/main" Requires="a14">
          <p:sp>
            <p:nvSpPr>
              <p:cNvPr id="420" name="Formula 4"/>
              <p:cNvSpPr txBox="1"/>
              <p:nvPr/>
            </p:nvSpPr>
            <p:spPr>
              <a:xfrm>
                <a:off x="6315840" y="2368800"/>
                <a:ext cx="857160" cy="408960"/>
              </a:xfrm>
              <a:prstGeom prst="rect">
                <a:avLst/>
              </a:prstGeom>
            </p:spPr>
            <p:txBody>
              <a:bodyPr/>
              <a:p>
                <a14:m>
                  <m:oMath xmlns:m="http://schemas.openxmlformats.org/officeDocument/2006/math">
                    <m:r>
                      <m:t xml:space="preserve">β</m:t>
                    </m:r>
                    <m:r>
                      <m:t xml:space="preserve">I</m:t>
                    </m:r>
                    <m:f>
                      <m:num>
                        <m:r>
                          <m:t xml:space="preserve">S</m:t>
                        </m:r>
                      </m:num>
                      <m:den>
                        <m:r>
                          <m:t xml:space="preserve">N</m:t>
                        </m:r>
                      </m:den>
                    </m:f>
                    <m:r>
                      <m:t xml:space="preserve">&lt;</m:t>
                    </m:r>
                    <m:r>
                      <m:t xml:space="preserve">γ</m:t>
                    </m:r>
                    <m:r>
                      <m:t xml:space="preserve">I</m:t>
                    </m:r>
                  </m:oMath>
                </a14:m>
              </a:p>
            </p:txBody>
          </p:sp>
        </mc:Choice>
        <mc:Fallback/>
      </mc:AlternateContent>
      <mc:AlternateContent>
        <mc:Choice xmlns:a14="http://schemas.microsoft.com/office/drawing/2010/main" Requires="a14">
          <p:sp>
            <p:nvSpPr>
              <p:cNvPr id="421" name="Formula 5"/>
              <p:cNvSpPr txBox="1"/>
              <p:nvPr/>
            </p:nvSpPr>
            <p:spPr>
              <a:xfrm>
                <a:off x="4349880" y="2743200"/>
                <a:ext cx="655920" cy="408960"/>
              </a:xfrm>
              <a:prstGeom prst="rect">
                <a:avLst/>
              </a:prstGeom>
            </p:spPr>
            <p:txBody>
              <a:bodyPr/>
              <a:p>
                <a14:m>
                  <m:oMath xmlns:m="http://schemas.openxmlformats.org/officeDocument/2006/math">
                    <m:f>
                      <m:num>
                        <m:r>
                          <m:t xml:space="preserve">β</m:t>
                        </m:r>
                      </m:num>
                      <m:den>
                        <m:r>
                          <m:t xml:space="preserve">γ</m:t>
                        </m:r>
                      </m:den>
                    </m:f>
                    <m:f>
                      <m:num>
                        <m:r>
                          <m:t xml:space="preserve">S</m:t>
                        </m:r>
                      </m:num>
                      <m:den>
                        <m:r>
                          <m:t xml:space="preserve">N</m:t>
                        </m:r>
                      </m:den>
                    </m:f>
                    <m:r>
                      <m:t xml:space="preserve">&lt;</m:t>
                    </m:r>
                    <m:r>
                      <m:t xml:space="preserve">1</m:t>
                    </m:r>
                  </m:oMath>
                </a14:m>
              </a:p>
            </p:txBody>
          </p:sp>
        </mc:Choice>
        <mc:Fallback/>
      </mc:AlternateContent>
      <mc:AlternateContent>
        <mc:Choice xmlns:a14="http://schemas.microsoft.com/office/drawing/2010/main" Requires="a14">
          <p:sp>
            <p:nvSpPr>
              <p:cNvPr id="422" name="Formula 6"/>
              <p:cNvSpPr txBox="1"/>
              <p:nvPr/>
            </p:nvSpPr>
            <p:spPr>
              <a:xfrm>
                <a:off x="1191600" y="3115440"/>
                <a:ext cx="756360" cy="363240"/>
              </a:xfrm>
              <a:prstGeom prst="rect">
                <a:avLst/>
              </a:prstGeom>
            </p:spPr>
            <p:txBody>
              <a:bodyPr/>
              <a:p>
                <a14:m>
                  <m:oMath xmlns:m="http://schemas.openxmlformats.org/officeDocument/2006/math">
                    <m:f>
                      <m:num>
                        <m:r>
                          <m:t xml:space="preserve">β</m:t>
                        </m:r>
                      </m:num>
                      <m:den>
                        <m:r>
                          <m:t xml:space="preserve">γ</m:t>
                        </m:r>
                      </m:den>
                    </m:f>
                    <m:r>
                      <m:t xml:space="preserve">=</m:t>
                    </m:r>
                    <m:r>
                      <m:t xml:space="preserve">β</m:t>
                    </m:r>
                    <m:r>
                      <m:t xml:space="preserve">D</m:t>
                    </m:r>
                  </m:oMath>
                </a14:m>
              </a:p>
            </p:txBody>
          </p:sp>
        </mc:Choice>
        <mc:Fallback/>
      </mc:AlternateContent>
      <mc:AlternateContent>
        <mc:Choice xmlns:a14="http://schemas.microsoft.com/office/drawing/2010/main" Requires="a14">
          <p:sp>
            <p:nvSpPr>
              <p:cNvPr id="423" name="Formula 7"/>
              <p:cNvSpPr txBox="1"/>
              <p:nvPr/>
            </p:nvSpPr>
            <p:spPr>
              <a:xfrm>
                <a:off x="1133280" y="4023360"/>
                <a:ext cx="390600" cy="363240"/>
              </a:xfrm>
              <a:prstGeom prst="rect">
                <a:avLst/>
              </a:prstGeom>
            </p:spPr>
            <p:txBody>
              <a:bodyPr/>
              <a:p>
                <a14:m>
                  <m:oMath xmlns:m="http://schemas.openxmlformats.org/officeDocument/2006/math">
                    <m:f>
                      <m:num>
                        <m:r>
                          <m:t xml:space="preserve">β</m:t>
                        </m:r>
                      </m:num>
                      <m:den>
                        <m:r>
                          <m:t xml:space="preserve">γ</m:t>
                        </m:r>
                      </m:den>
                    </m:f>
                    <m:f>
                      <m:num>
                        <m:r>
                          <m:t xml:space="preserve">S</m:t>
                        </m:r>
                      </m:num>
                      <m:den>
                        <m:r>
                          <m:t xml:space="preserve">N</m:t>
                        </m:r>
                      </m:den>
                    </m:f>
                  </m:oMath>
                </a14:m>
              </a:p>
            </p:txBody>
          </p:sp>
        </mc:Choice>
        <mc:Fallback/>
      </mc:AlternateContent>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CustomShape 1"/>
          <p:cNvSpPr/>
          <p:nvPr/>
        </p:nvSpPr>
        <p:spPr>
          <a:xfrm>
            <a:off x="504000" y="155880"/>
            <a:ext cx="717444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425" name="CustomShape 2"/>
          <p:cNvSpPr/>
          <p:nvPr/>
        </p:nvSpPr>
        <p:spPr>
          <a:xfrm>
            <a:off x="504000" y="1326600"/>
            <a:ext cx="9069120" cy="3285720"/>
          </a:xfrm>
          <a:prstGeom prst="rect">
            <a:avLst/>
          </a:prstGeom>
          <a:noFill/>
          <a:ln>
            <a:noFill/>
          </a:ln>
        </p:spPr>
        <p:style>
          <a:lnRef idx="0"/>
          <a:fillRef idx="0"/>
          <a:effectRef idx="0"/>
          <a:fontRef idx="minor"/>
        </p:style>
        <p:txBody>
          <a:bodyPr lIns="0" rIns="0" tIns="0" bIns="0">
            <a:normAutofit fontScale="24000"/>
          </a:bodyPr>
          <a:p>
            <a:pPr marL="432000" indent="-3211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Arial"/>
              </a:rPr>
              <a:t>This makes intuitive sense if you think about it, because the basic reproduction number depends on the rate of transmission β but also on D which is just 1/γ </a:t>
            </a:r>
            <a:endParaRPr b="0" lang="en-US" sz="3200" spc="-1" strike="noStrike">
              <a:latin typeface="Arial"/>
            </a:endParaRPr>
          </a:p>
          <a:p>
            <a:pPr marL="432000" indent="-3211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Arial"/>
              </a:rPr>
              <a:t>Meanwhile, the effective reproduction number is just the product of the basic reproduction and the proportion of susceptible in the population </a:t>
            </a:r>
            <a:endParaRPr b="0" lang="en-US" sz="3200" spc="-1" strike="noStrike">
              <a:latin typeface="Arial"/>
            </a:endParaRPr>
          </a:p>
          <a:p>
            <a:pPr marL="432000" indent="-3211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Arial"/>
              </a:rPr>
              <a:t>For instance, if the basic reproduction number is 3 and 1/3 of the population has been infected and has recovered, someone who is infected will on average infect 2 people so the I(nfected) compartment will continue to grow</a:t>
            </a:r>
            <a:endParaRPr b="0" lang="en-US" sz="3200" spc="-1" strike="noStrike">
              <a:latin typeface="Arial"/>
            </a:endParaRPr>
          </a:p>
          <a:p>
            <a:pPr marL="432000" indent="-32112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Arial"/>
              </a:rPr>
              <a:t>But if 2/3 of the population has been infected and has recovered, he will only infect 1 person on average, because 2/3 of the people he interacts with are no longer susceptible so the I(nfected) compartment will stop growing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504000" y="158760"/>
            <a:ext cx="717552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27"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rmAutofit fontScale="35000"/>
          </a:bodyPr>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At the beginning of the epidemic, when almost everyone is susceptible, the epidemic grows exponentially (i. e. at constant rate)</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However, this doesn’t last, because due to people getting infected and becoming immune R gradually goes down</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But as we have seen, R = 1 + rT where T is the mean generation time (because the equations of the SIR model imply that the generation time follows an exponential distribution), so r = (R – 1) / T which decreases as R goes down and becomes &lt; 0 when R &lt; 1</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So even in the SIR model, which as we’ll see is not very realistic, it’s not true that the epidemic grows exponentially except (approximately) at the beginning</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504000" y="158760"/>
            <a:ext cx="717552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29"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rmAutofit fontScale="43000"/>
          </a:bodyPr>
          <a:p>
            <a:pPr algn="ctr">
              <a:lnSpc>
                <a:spcPct val="100000"/>
              </a:lnSpc>
              <a:spcBef>
                <a:spcPts val="1417"/>
              </a:spcBef>
            </a:pPr>
            <a:r>
              <a:rPr b="0" lang="en-US" sz="3200" spc="-1" strike="noStrike">
                <a:solidFill>
                  <a:srgbClr val="000000"/>
                </a:solidFill>
                <a:latin typeface="Arial"/>
                <a:ea typeface="DejaVu Sans"/>
              </a:rPr>
              <a:t>The SIR model rests on unrealistic assumptions</a:t>
            </a:r>
            <a:endParaRPr b="0" lang="en-US" sz="32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Homogeneous population mixing</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No one dies from the disease</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No demography (i. e. nobody is born or dies from other causes)</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Immunity doesn’t wane</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Infection and recovery processes are assumed to take place at constant rate</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No latency period between infection and infectiousness</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2800" spc="-1" strike="noStrike">
                <a:solidFill>
                  <a:srgbClr val="000000"/>
                </a:solidFill>
                <a:latin typeface="Arial"/>
                <a:ea typeface="DejaVu Sans"/>
              </a:rPr>
              <a:t>Etc.</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CustomShape 1"/>
          <p:cNvSpPr/>
          <p:nvPr/>
        </p:nvSpPr>
        <p:spPr>
          <a:xfrm>
            <a:off x="504000" y="140760"/>
            <a:ext cx="701532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431" name="CustomShape 2"/>
          <p:cNvSpPr/>
          <p:nvPr/>
        </p:nvSpPr>
        <p:spPr>
          <a:xfrm>
            <a:off x="504000" y="1368000"/>
            <a:ext cx="9067320" cy="3283560"/>
          </a:xfrm>
          <a:prstGeom prst="rect">
            <a:avLst/>
          </a:prstGeom>
          <a:noFill/>
          <a:ln>
            <a:noFill/>
          </a:ln>
        </p:spPr>
        <p:style>
          <a:lnRef idx="0"/>
          <a:fillRef idx="0"/>
          <a:effectRef idx="0"/>
          <a:fontRef idx="minor"/>
        </p:style>
        <p:txBody>
          <a:bodyPr lIns="0" rIns="0" tIns="0" bIns="0">
            <a:normAutofit/>
          </a:bodyPr>
          <a:p>
            <a:pPr algn="ctr">
              <a:lnSpc>
                <a:spcPct val="100000"/>
              </a:lnSpc>
              <a:spcBef>
                <a:spcPts val="1417"/>
              </a:spcBef>
            </a:pPr>
            <a:r>
              <a:rPr b="0" lang="en-US" sz="3200" spc="-1" strike="noStrike">
                <a:solidFill>
                  <a:srgbClr val="000000"/>
                </a:solidFill>
                <a:latin typeface="Arial"/>
                <a:ea typeface="DejaVu Sans"/>
              </a:rPr>
              <a:t>The SEIR model</a:t>
            </a:r>
            <a:endParaRPr b="0" lang="en-US" sz="3200" spc="-1" strike="noStrike">
              <a:latin typeface="Arial"/>
            </a:endParaRPr>
          </a:p>
          <a:p>
            <a:pPr algn="ctr">
              <a:lnSpc>
                <a:spcPct val="100000"/>
              </a:lnSpc>
              <a:spcBef>
                <a:spcPts val="1417"/>
              </a:spcBef>
            </a:pPr>
            <a:endParaRPr b="0" lang="en-US" sz="3200" spc="-1" strike="noStrike">
              <a:latin typeface="Arial"/>
            </a:endParaRPr>
          </a:p>
        </p:txBody>
      </p:sp>
      <mc:AlternateContent>
        <mc:Choice xmlns:a14="http://schemas.microsoft.com/office/drawing/2010/main" Requires="a14">
          <p:sp>
            <p:nvSpPr>
              <p:cNvPr id="432" name="Formula 3"/>
              <p:cNvSpPr txBox="1"/>
              <p:nvPr/>
            </p:nvSpPr>
            <p:spPr>
              <a:xfrm>
                <a:off x="6567120" y="2285280"/>
                <a:ext cx="1367280" cy="553320"/>
              </a:xfrm>
              <a:prstGeom prst="rect">
                <a:avLst/>
              </a:prstGeom>
            </p:spPr>
            <p:txBody>
              <a:bodyPr/>
              <a:p>
                <a14:m>
                  <m:oMath xmlns:m="http://schemas.openxmlformats.org/officeDocument/2006/math">
                    <m:f>
                      <m:num>
                        <m:r>
                          <m:t xml:space="preserve">dS</m:t>
                        </m:r>
                      </m:num>
                      <m:den>
                        <m:r>
                          <m:t xml:space="preserve">dt</m:t>
                        </m:r>
                      </m:den>
                    </m:f>
                    <m:r>
                      <m:t xml:space="preserve">=</m:t>
                    </m:r>
                    <m:r>
                      <m:t xml:space="preserve">−</m:t>
                    </m:r>
                    <m:r>
                      <m:t xml:space="preserve">β</m:t>
                    </m:r>
                    <m:r>
                      <m:t xml:space="preserve">I</m:t>
                    </m:r>
                    <m:f>
                      <m:num>
                        <m:r>
                          <m:t xml:space="preserve">S</m:t>
                        </m:r>
                      </m:num>
                      <m:den>
                        <m:r>
                          <m:t xml:space="preserve">N</m:t>
                        </m:r>
                      </m:den>
                    </m:f>
                  </m:oMath>
                </a14:m>
              </a:p>
            </p:txBody>
          </p:sp>
        </mc:Choice>
        <mc:Fallback/>
      </mc:AlternateContent>
      <mc:AlternateContent>
        <mc:Choice xmlns:a14="http://schemas.microsoft.com/office/drawing/2010/main" Requires="a14">
          <p:sp>
            <p:nvSpPr>
              <p:cNvPr id="433" name="Formula 4"/>
              <p:cNvSpPr txBox="1"/>
              <p:nvPr/>
            </p:nvSpPr>
            <p:spPr>
              <a:xfrm>
                <a:off x="6545520" y="3566160"/>
                <a:ext cx="1500120" cy="553320"/>
              </a:xfrm>
              <a:prstGeom prst="rect">
                <a:avLst/>
              </a:prstGeom>
            </p:spPr>
            <p:txBody>
              <a:bodyPr/>
              <a:p>
                <a14:m>
                  <m:oMath xmlns:m="http://schemas.openxmlformats.org/officeDocument/2006/math">
                    <m:f>
                      <m:num>
                        <m:r>
                          <m:t xml:space="preserve">dI</m:t>
                        </m:r>
                      </m:num>
                      <m:den>
                        <m:r>
                          <m:t xml:space="preserve">dt</m:t>
                        </m:r>
                      </m:den>
                    </m:f>
                    <m:r>
                      <m:t xml:space="preserve">=</m:t>
                    </m:r>
                    <m:r>
                      <m:t xml:space="preserve">σ</m:t>
                    </m:r>
                    <m:r>
                      <m:t xml:space="preserve">E</m:t>
                    </m:r>
                    <m:r>
                      <m:t xml:space="preserve">−</m:t>
                    </m:r>
                    <m:r>
                      <m:t xml:space="preserve">γ</m:t>
                    </m:r>
                    <m:r>
                      <m:t xml:space="preserve">I</m:t>
                    </m:r>
                  </m:oMath>
                </a14:m>
              </a:p>
            </p:txBody>
          </p:sp>
        </mc:Choice>
        <mc:Fallback/>
      </mc:AlternateContent>
      <mc:AlternateContent>
        <mc:Choice xmlns:a14="http://schemas.microsoft.com/office/drawing/2010/main" Requires="a14">
          <p:sp>
            <p:nvSpPr>
              <p:cNvPr id="434" name="Formula 5"/>
              <p:cNvSpPr txBox="1"/>
              <p:nvPr/>
            </p:nvSpPr>
            <p:spPr>
              <a:xfrm>
                <a:off x="6537240" y="4206240"/>
                <a:ext cx="959760" cy="553320"/>
              </a:xfrm>
              <a:prstGeom prst="rect">
                <a:avLst/>
              </a:prstGeom>
            </p:spPr>
            <p:txBody>
              <a:bodyPr/>
              <a:p>
                <a14:m>
                  <m:oMath xmlns:m="http://schemas.openxmlformats.org/officeDocument/2006/math">
                    <m:f>
                      <m:num>
                        <m:r>
                          <m:t xml:space="preserve">dR</m:t>
                        </m:r>
                      </m:num>
                      <m:den>
                        <m:r>
                          <m:t xml:space="preserve">dt</m:t>
                        </m:r>
                      </m:den>
                    </m:f>
                    <m:r>
                      <m:t xml:space="preserve">=</m:t>
                    </m:r>
                    <m:r>
                      <m:t xml:space="preserve">γ</m:t>
                    </m:r>
                    <m:r>
                      <m:t xml:space="preserve">I</m:t>
                    </m:r>
                  </m:oMath>
                </a14:m>
              </a:p>
            </p:txBody>
          </p:sp>
        </mc:Choice>
        <mc:Fallback/>
      </mc:AlternateContent>
      <mc:AlternateContent>
        <mc:Choice xmlns:a14="http://schemas.microsoft.com/office/drawing/2010/main" Requires="a14">
          <p:sp>
            <p:nvSpPr>
              <p:cNvPr id="435" name="Formula 6"/>
              <p:cNvSpPr txBox="1"/>
              <p:nvPr/>
            </p:nvSpPr>
            <p:spPr>
              <a:xfrm>
                <a:off x="6528240" y="2926080"/>
                <a:ext cx="1781640" cy="556200"/>
              </a:xfrm>
              <a:prstGeom prst="rect">
                <a:avLst/>
              </a:prstGeom>
            </p:spPr>
            <p:txBody>
              <a:bodyPr/>
              <a:p>
                <a14:m>
                  <m:oMath xmlns:m="http://schemas.openxmlformats.org/officeDocument/2006/math">
                    <m:f>
                      <m:num>
                        <m:r>
                          <m:t xml:space="preserve">dE</m:t>
                        </m:r>
                      </m:num>
                      <m:den>
                        <m:r>
                          <m:t xml:space="preserve">dt</m:t>
                        </m:r>
                      </m:den>
                    </m:f>
                    <m:r>
                      <m:t xml:space="preserve">=</m:t>
                    </m:r>
                    <m:r>
                      <m:t xml:space="preserve">β</m:t>
                    </m:r>
                    <m:r>
                      <m:t xml:space="preserve">I</m:t>
                    </m:r>
                    <m:f>
                      <m:num>
                        <m:r>
                          <m:t xml:space="preserve">S</m:t>
                        </m:r>
                      </m:num>
                      <m:den>
                        <m:r>
                          <m:t xml:space="preserve">N</m:t>
                        </m:r>
                      </m:den>
                    </m:f>
                    <m:r>
                      <m:t xml:space="preserve">−</m:t>
                    </m:r>
                    <m:r>
                      <m:t xml:space="preserve">σ</m:t>
                    </m:r>
                    <m:r>
                      <m:t xml:space="preserve">E</m:t>
                    </m:r>
                  </m:oMath>
                </a14:m>
              </a:p>
            </p:txBody>
          </p:sp>
        </mc:Choice>
        <mc:Fallback/>
      </mc:AlternateContent>
      <p:pic>
        <p:nvPicPr>
          <p:cNvPr id="436" name="" descr=""/>
          <p:cNvPicPr/>
          <p:nvPr/>
        </p:nvPicPr>
        <p:blipFill>
          <a:blip r:embed="rId1"/>
          <a:stretch/>
        </p:blipFill>
        <p:spPr>
          <a:xfrm>
            <a:off x="365760" y="2611080"/>
            <a:ext cx="5485320" cy="16995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CustomShape 1"/>
          <p:cNvSpPr/>
          <p:nvPr/>
        </p:nvSpPr>
        <p:spPr>
          <a:xfrm>
            <a:off x="504000" y="155880"/>
            <a:ext cx="717588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pic>
        <p:nvPicPr>
          <p:cNvPr id="438" name="" descr=""/>
          <p:cNvPicPr/>
          <p:nvPr/>
        </p:nvPicPr>
        <p:blipFill>
          <a:blip r:embed="rId1"/>
          <a:stretch/>
        </p:blipFill>
        <p:spPr>
          <a:xfrm>
            <a:off x="1319400" y="1434240"/>
            <a:ext cx="7757280" cy="38782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504000" y="140760"/>
            <a:ext cx="701532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440" name="CustomShape 2"/>
          <p:cNvSpPr/>
          <p:nvPr/>
        </p:nvSpPr>
        <p:spPr>
          <a:xfrm>
            <a:off x="504000" y="1368000"/>
            <a:ext cx="9067320" cy="3283560"/>
          </a:xfrm>
          <a:prstGeom prst="rect">
            <a:avLst/>
          </a:prstGeom>
          <a:noFill/>
          <a:ln>
            <a:noFill/>
          </a:ln>
        </p:spPr>
        <p:style>
          <a:lnRef idx="0"/>
          <a:fillRef idx="0"/>
          <a:effectRef idx="0"/>
          <a:fontRef idx="minor"/>
        </p:style>
        <p:txBody>
          <a:bodyPr lIns="0" rIns="0" tIns="0" bIns="0">
            <a:normAutofit/>
          </a:bodyPr>
          <a:p>
            <a:pPr algn="ctr">
              <a:lnSpc>
                <a:spcPct val="100000"/>
              </a:lnSpc>
              <a:spcBef>
                <a:spcPts val="1417"/>
              </a:spcBef>
            </a:pPr>
            <a:r>
              <a:rPr b="0" lang="en-US" sz="3200" spc="-1" strike="noStrike">
                <a:solidFill>
                  <a:srgbClr val="000000"/>
                </a:solidFill>
                <a:latin typeface="Arial"/>
                <a:ea typeface="DejaVu Sans"/>
              </a:rPr>
              <a:t>The SEIRS model</a:t>
            </a:r>
            <a:endParaRPr b="0" lang="en-US" sz="3200" spc="-1" strike="noStrike">
              <a:latin typeface="Arial"/>
            </a:endParaRPr>
          </a:p>
          <a:p>
            <a:pPr algn="ctr">
              <a:lnSpc>
                <a:spcPct val="100000"/>
              </a:lnSpc>
              <a:spcBef>
                <a:spcPts val="1417"/>
              </a:spcBef>
            </a:pPr>
            <a:endParaRPr b="0" lang="en-US" sz="3200" spc="-1" strike="noStrike">
              <a:latin typeface="Arial"/>
            </a:endParaRPr>
          </a:p>
        </p:txBody>
      </p:sp>
      <mc:AlternateContent>
        <mc:Choice xmlns:a14="http://schemas.microsoft.com/office/drawing/2010/main" Requires="a14">
          <p:sp>
            <p:nvSpPr>
              <p:cNvPr id="441" name="Formula 3"/>
              <p:cNvSpPr txBox="1"/>
              <p:nvPr/>
            </p:nvSpPr>
            <p:spPr>
              <a:xfrm>
                <a:off x="6567120" y="2285280"/>
                <a:ext cx="1742400" cy="553320"/>
              </a:xfrm>
              <a:prstGeom prst="rect">
                <a:avLst/>
              </a:prstGeom>
            </p:spPr>
            <p:txBody>
              <a:bodyPr/>
              <a:p>
                <a14:m>
                  <m:oMath xmlns:m="http://schemas.openxmlformats.org/officeDocument/2006/math">
                    <m:f>
                      <m:num>
                        <m:r>
                          <m:t xml:space="preserve">dS</m:t>
                        </m:r>
                      </m:num>
                      <m:den>
                        <m:r>
                          <m:t xml:space="preserve">dt</m:t>
                        </m:r>
                      </m:den>
                    </m:f>
                    <m:r>
                      <m:t xml:space="preserve">=</m:t>
                    </m:r>
                    <m:r>
                      <m:t xml:space="preserve">τ</m:t>
                    </m:r>
                    <m:r>
                      <m:t xml:space="preserve">R</m:t>
                    </m:r>
                    <m:r>
                      <m:t xml:space="preserve">−</m:t>
                    </m:r>
                    <m:r>
                      <m:t xml:space="preserve">β</m:t>
                    </m:r>
                    <m:r>
                      <m:t xml:space="preserve">I</m:t>
                    </m:r>
                    <m:f>
                      <m:num>
                        <m:r>
                          <m:t xml:space="preserve">S</m:t>
                        </m:r>
                      </m:num>
                      <m:den>
                        <m:r>
                          <m:t xml:space="preserve">N</m:t>
                        </m:r>
                      </m:den>
                    </m:f>
                  </m:oMath>
                </a14:m>
              </a:p>
            </p:txBody>
          </p:sp>
        </mc:Choice>
        <mc:Fallback/>
      </mc:AlternateContent>
      <mc:AlternateContent>
        <mc:Choice xmlns:a14="http://schemas.microsoft.com/office/drawing/2010/main" Requires="a14">
          <p:sp>
            <p:nvSpPr>
              <p:cNvPr id="442" name="Formula 4"/>
              <p:cNvSpPr txBox="1"/>
              <p:nvPr/>
            </p:nvSpPr>
            <p:spPr>
              <a:xfrm>
                <a:off x="6545520" y="3566160"/>
                <a:ext cx="1500120" cy="553320"/>
              </a:xfrm>
              <a:prstGeom prst="rect">
                <a:avLst/>
              </a:prstGeom>
            </p:spPr>
            <p:txBody>
              <a:bodyPr/>
              <a:p>
                <a14:m>
                  <m:oMath xmlns:m="http://schemas.openxmlformats.org/officeDocument/2006/math">
                    <m:f>
                      <m:num>
                        <m:r>
                          <m:t xml:space="preserve">dI</m:t>
                        </m:r>
                      </m:num>
                      <m:den>
                        <m:r>
                          <m:t xml:space="preserve">dt</m:t>
                        </m:r>
                      </m:den>
                    </m:f>
                    <m:r>
                      <m:t xml:space="preserve">=</m:t>
                    </m:r>
                    <m:r>
                      <m:t xml:space="preserve">σ</m:t>
                    </m:r>
                    <m:r>
                      <m:t xml:space="preserve">E</m:t>
                    </m:r>
                    <m:r>
                      <m:t xml:space="preserve">−</m:t>
                    </m:r>
                    <m:r>
                      <m:t xml:space="preserve">γ</m:t>
                    </m:r>
                    <m:r>
                      <m:t xml:space="preserve">I</m:t>
                    </m:r>
                  </m:oMath>
                </a14:m>
              </a:p>
            </p:txBody>
          </p:sp>
        </mc:Choice>
        <mc:Fallback/>
      </mc:AlternateContent>
      <mc:AlternateContent>
        <mc:Choice xmlns:a14="http://schemas.microsoft.com/office/drawing/2010/main" Requires="a14">
          <p:sp>
            <p:nvSpPr>
              <p:cNvPr id="443" name="Formula 5"/>
              <p:cNvSpPr txBox="1"/>
              <p:nvPr/>
            </p:nvSpPr>
            <p:spPr>
              <a:xfrm>
                <a:off x="6537240" y="4206240"/>
                <a:ext cx="1544760" cy="553320"/>
              </a:xfrm>
              <a:prstGeom prst="rect">
                <a:avLst/>
              </a:prstGeom>
            </p:spPr>
            <p:txBody>
              <a:bodyPr/>
              <a:p>
                <a14:m>
                  <m:oMath xmlns:m="http://schemas.openxmlformats.org/officeDocument/2006/math">
                    <m:f>
                      <m:num>
                        <m:r>
                          <m:t xml:space="preserve">dR</m:t>
                        </m:r>
                      </m:num>
                      <m:den>
                        <m:r>
                          <m:t xml:space="preserve">dt</m:t>
                        </m:r>
                      </m:den>
                    </m:f>
                    <m:r>
                      <m:t xml:space="preserve">=</m:t>
                    </m:r>
                    <m:r>
                      <m:t xml:space="preserve">γ</m:t>
                    </m:r>
                    <m:r>
                      <m:t xml:space="preserve">I</m:t>
                    </m:r>
                    <m:r>
                      <m:t xml:space="preserve">−</m:t>
                    </m:r>
                    <m:r>
                      <m:t xml:space="preserve">τ</m:t>
                    </m:r>
                    <m:r>
                      <m:t xml:space="preserve">R</m:t>
                    </m:r>
                  </m:oMath>
                </a14:m>
              </a:p>
            </p:txBody>
          </p:sp>
        </mc:Choice>
        <mc:Fallback/>
      </mc:AlternateContent>
      <mc:AlternateContent>
        <mc:Choice xmlns:a14="http://schemas.microsoft.com/office/drawing/2010/main" Requires="a14">
          <p:sp>
            <p:nvSpPr>
              <p:cNvPr id="444" name="Formula 6"/>
              <p:cNvSpPr txBox="1"/>
              <p:nvPr/>
            </p:nvSpPr>
            <p:spPr>
              <a:xfrm>
                <a:off x="6528240" y="2926080"/>
                <a:ext cx="1781640" cy="556200"/>
              </a:xfrm>
              <a:prstGeom prst="rect">
                <a:avLst/>
              </a:prstGeom>
            </p:spPr>
            <p:txBody>
              <a:bodyPr/>
              <a:p>
                <a14:m>
                  <m:oMath xmlns:m="http://schemas.openxmlformats.org/officeDocument/2006/math">
                    <m:f>
                      <m:num>
                        <m:r>
                          <m:t xml:space="preserve">dE</m:t>
                        </m:r>
                      </m:num>
                      <m:den>
                        <m:r>
                          <m:t xml:space="preserve">dt</m:t>
                        </m:r>
                      </m:den>
                    </m:f>
                    <m:r>
                      <m:t xml:space="preserve">=</m:t>
                    </m:r>
                    <m:r>
                      <m:t xml:space="preserve">β</m:t>
                    </m:r>
                    <m:r>
                      <m:t xml:space="preserve">I</m:t>
                    </m:r>
                    <m:f>
                      <m:num>
                        <m:r>
                          <m:t xml:space="preserve">S</m:t>
                        </m:r>
                      </m:num>
                      <m:den>
                        <m:r>
                          <m:t xml:space="preserve">N</m:t>
                        </m:r>
                      </m:den>
                    </m:f>
                    <m:r>
                      <m:t xml:space="preserve">−</m:t>
                    </m:r>
                    <m:r>
                      <m:t xml:space="preserve">σ</m:t>
                    </m:r>
                    <m:r>
                      <m:t xml:space="preserve">E</m:t>
                    </m:r>
                  </m:oMath>
                </a14:m>
              </a:p>
            </p:txBody>
          </p:sp>
        </mc:Choice>
        <mc:Fallback/>
      </mc:AlternateContent>
      <p:pic>
        <p:nvPicPr>
          <p:cNvPr id="445" name="" descr=""/>
          <p:cNvPicPr/>
          <p:nvPr/>
        </p:nvPicPr>
        <p:blipFill>
          <a:blip r:embed="rId1"/>
          <a:stretch/>
        </p:blipFill>
        <p:spPr>
          <a:xfrm>
            <a:off x="274320" y="2749680"/>
            <a:ext cx="5884920" cy="12920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CustomShape 1"/>
          <p:cNvSpPr/>
          <p:nvPr/>
        </p:nvSpPr>
        <p:spPr>
          <a:xfrm>
            <a:off x="504000" y="155880"/>
            <a:ext cx="717624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pic>
        <p:nvPicPr>
          <p:cNvPr id="447" name="" descr=""/>
          <p:cNvPicPr/>
          <p:nvPr/>
        </p:nvPicPr>
        <p:blipFill>
          <a:blip r:embed="rId1"/>
          <a:stretch/>
        </p:blipFill>
        <p:spPr>
          <a:xfrm>
            <a:off x="1535400" y="1470240"/>
            <a:ext cx="7757640" cy="38786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CustomShape 1"/>
          <p:cNvSpPr/>
          <p:nvPr/>
        </p:nvSpPr>
        <p:spPr>
          <a:xfrm>
            <a:off x="504000" y="155880"/>
            <a:ext cx="717624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449"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fontScale="51000"/>
          </a:bodyPr>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In the SIR/SEIR models, when R</a:t>
            </a:r>
            <a:r>
              <a:rPr b="0" lang="en-US" sz="3200" spc="-1" strike="noStrike" baseline="-33000">
                <a:solidFill>
                  <a:srgbClr val="000000"/>
                </a:solidFill>
                <a:latin typeface="Arial"/>
                <a:ea typeface="DejaVu Sans"/>
              </a:rPr>
              <a:t>0</a:t>
            </a:r>
            <a:r>
              <a:rPr b="0" lang="en-US" sz="3200" spc="-1" strike="noStrike">
                <a:solidFill>
                  <a:srgbClr val="000000"/>
                </a:solidFill>
                <a:latin typeface="Arial"/>
                <a:ea typeface="DejaVu Sans"/>
              </a:rPr>
              <a:t> &gt; 1, a </a:t>
            </a:r>
            <a:r>
              <a:rPr b="0" i="1" lang="en-US" sz="3200" spc="-1" strike="noStrike">
                <a:solidFill>
                  <a:srgbClr val="000000"/>
                </a:solidFill>
                <a:latin typeface="Arial"/>
                <a:ea typeface="DejaVu Sans"/>
              </a:rPr>
              <a:t>disease free equilibrium</a:t>
            </a:r>
            <a:r>
              <a:rPr b="0" lang="en-US" sz="3200" spc="-1" strike="noStrike">
                <a:solidFill>
                  <a:srgbClr val="000000"/>
                </a:solidFill>
                <a:latin typeface="Arial"/>
                <a:ea typeface="DejaVu Sans"/>
              </a:rPr>
              <a:t> is eventually reached (i. e. the number of infectious people reaches zero and stays there forever)</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In the SEIRS model, on the other hand, an </a:t>
            </a:r>
            <a:r>
              <a:rPr b="0" i="1" lang="en-US" sz="3200" spc="-1" strike="noStrike">
                <a:solidFill>
                  <a:srgbClr val="000000"/>
                </a:solidFill>
                <a:latin typeface="Arial"/>
                <a:ea typeface="DejaVu Sans"/>
              </a:rPr>
              <a:t>endemic equilibrium</a:t>
            </a:r>
            <a:r>
              <a:rPr b="0" lang="en-US" sz="3200" spc="-1" strike="noStrike">
                <a:solidFill>
                  <a:srgbClr val="000000"/>
                </a:solidFill>
                <a:latin typeface="Arial"/>
                <a:ea typeface="DejaVu Sans"/>
              </a:rPr>
              <a:t> is eventually reached (i. e. one in which the number of infectious people is constant but greater than zero)</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PingFang SC"/>
              </a:rPr>
              <a:t>So in this model, as long as R</a:t>
            </a:r>
            <a:r>
              <a:rPr b="0" lang="en-US" sz="3200" spc="-1" strike="noStrike" baseline="-33000">
                <a:solidFill>
                  <a:srgbClr val="000000"/>
                </a:solidFill>
                <a:latin typeface="Arial"/>
                <a:ea typeface="PingFang SC"/>
              </a:rPr>
              <a:t>0</a:t>
            </a:r>
            <a:r>
              <a:rPr b="0" lang="en-US" sz="3200" spc="-1" strike="noStrike">
                <a:solidFill>
                  <a:srgbClr val="000000"/>
                </a:solidFill>
                <a:latin typeface="Arial"/>
                <a:ea typeface="PingFang SC"/>
              </a:rPr>
              <a:t> &gt; 1, the virus never disappears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504000" y="158760"/>
            <a:ext cx="717552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51" name="CustomShape 2"/>
          <p:cNvSpPr/>
          <p:nvPr/>
        </p:nvSpPr>
        <p:spPr>
          <a:xfrm>
            <a:off x="504000" y="1326600"/>
            <a:ext cx="9070560" cy="3287160"/>
          </a:xfrm>
          <a:prstGeom prst="rect">
            <a:avLst/>
          </a:prstGeom>
          <a:noFill/>
          <a:ln>
            <a:noFill/>
          </a:ln>
        </p:spPr>
        <p:style>
          <a:lnRef idx="0"/>
          <a:fillRef idx="0"/>
          <a:effectRef idx="0"/>
          <a:fontRef idx="minor"/>
        </p:style>
        <p:txBody>
          <a:bodyPr lIns="0" rIns="0" tIns="0" bIns="0">
            <a:normAutofit/>
          </a:bodyPr>
          <a:p>
            <a:pPr algn="ctr">
              <a:lnSpc>
                <a:spcPct val="100000"/>
              </a:lnSpc>
              <a:spcBef>
                <a:spcPts val="1417"/>
              </a:spcBef>
            </a:pPr>
            <a:r>
              <a:rPr b="0" lang="en-US" sz="2800" spc="-1" strike="noStrike">
                <a:solidFill>
                  <a:srgbClr val="000000"/>
                </a:solidFill>
                <a:latin typeface="Arial"/>
                <a:ea typeface="DejaVu Sans"/>
              </a:rPr>
              <a:t>Models with time-varying parameters</a:t>
            </a:r>
            <a:endParaRPr b="0" lang="en-US" sz="2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1800" spc="-1" strike="noStrike">
                <a:solidFill>
                  <a:srgbClr val="000000"/>
                </a:solidFill>
                <a:latin typeface="Arial"/>
                <a:ea typeface="DejaVu Sans"/>
              </a:rPr>
              <a:t>Note that the value of </a:t>
            </a:r>
            <a:r>
              <a:rPr b="0" lang="en-US" sz="1800" spc="-1" strike="noStrike">
                <a:solidFill>
                  <a:srgbClr val="000000"/>
                </a:solidFill>
                <a:latin typeface="Arial"/>
                <a:ea typeface="Arial"/>
              </a:rPr>
              <a:t>π, ρ (and therefore β) and γ do not just depend on the biological properties of the virus, but also on culture, people’s behavior, density, health care, etc.</a:t>
            </a: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1800" spc="-1" strike="noStrike">
                <a:solidFill>
                  <a:srgbClr val="000000"/>
                </a:solidFill>
                <a:latin typeface="Arial"/>
                <a:ea typeface="Arial"/>
              </a:rPr>
              <a:t>This means that they can change over time</a:t>
            </a: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1800" spc="-1" strike="noStrike">
                <a:solidFill>
                  <a:srgbClr val="000000"/>
                </a:solidFill>
                <a:latin typeface="Arial"/>
                <a:ea typeface="Arial"/>
              </a:rPr>
              <a:t>If people have different types of interactions, π and therefore β may change</a:t>
            </a:r>
            <a:endParaRPr b="0" lang="en-US" sz="1800" spc="-1" strike="noStrike">
              <a:latin typeface="Arial"/>
            </a:endParaRPr>
          </a:p>
          <a:p>
            <a:pPr marL="432000" indent="-322560">
              <a:lnSpc>
                <a:spcPct val="100000"/>
              </a:lnSpc>
              <a:spcBef>
                <a:spcPts val="1417"/>
              </a:spcBef>
              <a:buClr>
                <a:srgbClr val="000000"/>
              </a:buClr>
              <a:buSzPct val="45000"/>
              <a:buFont typeface="Wingdings" charset="2"/>
              <a:buChar char=""/>
            </a:pPr>
            <a:r>
              <a:rPr b="0" lang="en-US" sz="1800" spc="-1" strike="noStrike">
                <a:solidFill>
                  <a:srgbClr val="000000"/>
                </a:solidFill>
                <a:latin typeface="Arial"/>
                <a:ea typeface="Arial"/>
              </a:rPr>
              <a:t>If they have less interactions, ρ and therefore β will change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CustomShape 1"/>
          <p:cNvSpPr/>
          <p:nvPr/>
        </p:nvSpPr>
        <p:spPr>
          <a:xfrm>
            <a:off x="504000" y="140760"/>
            <a:ext cx="701532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393" name="CustomShape 2"/>
          <p:cNvSpPr/>
          <p:nvPr/>
        </p:nvSpPr>
        <p:spPr>
          <a:xfrm>
            <a:off x="504000" y="1368000"/>
            <a:ext cx="9067320" cy="3283560"/>
          </a:xfrm>
          <a:prstGeom prst="rect">
            <a:avLst/>
          </a:prstGeom>
          <a:noFill/>
          <a:ln>
            <a:noFill/>
          </a:ln>
        </p:spPr>
        <p:style>
          <a:lnRef idx="0"/>
          <a:fillRef idx="0"/>
          <a:effectRef idx="0"/>
          <a:fontRef idx="minor"/>
        </p:style>
        <p:txBody>
          <a:bodyPr lIns="0" rIns="0" tIns="0" bIns="0">
            <a:normAutofit/>
          </a:bodyPr>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DejaVu Sans"/>
              </a:rPr>
              <a:t>The key feature of this family of models is that they divide the population into several classes or compartments and then model the transition between them</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DejaVu Sans"/>
              </a:rPr>
              <a:t>This is why they are called “compartment models”</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DejaVu Sans"/>
              </a:rPr>
              <a:t>The SIR model divides the population into 3 compartments: S(usceptibles)-I(nfected)-R(ecovered)</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CustomShape 1"/>
          <p:cNvSpPr/>
          <p:nvPr/>
        </p:nvSpPr>
        <p:spPr>
          <a:xfrm>
            <a:off x="504000" y="158760"/>
            <a:ext cx="717624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53"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fontScale="53000"/>
          </a:bodyPr>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Arial"/>
              </a:rPr>
              <a:t>Therapeutics could change σ and γ, which could also vary depending on genetic differences between populations</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Arial"/>
              </a:rPr>
              <a:t>Another thing that could conceivably affect them is masking if it reduces the viral inoculum and this affects the duration of infectiousness or the incubation period</a:t>
            </a:r>
            <a:endParaRPr b="0" lang="en-US" sz="3200" spc="-1" strike="noStrike">
              <a:latin typeface="Arial"/>
            </a:endParaRPr>
          </a:p>
          <a:p>
            <a:pPr marL="432000" indent="-3232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Arial"/>
              </a:rPr>
              <a:t>The emergene of new variants with different biological properties could also change the value of those parameters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CustomShape 1"/>
          <p:cNvSpPr/>
          <p:nvPr/>
        </p:nvSpPr>
        <p:spPr>
          <a:xfrm>
            <a:off x="504000" y="158760"/>
            <a:ext cx="717624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pic>
        <p:nvPicPr>
          <p:cNvPr id="455" name="" descr=""/>
          <p:cNvPicPr/>
          <p:nvPr/>
        </p:nvPicPr>
        <p:blipFill>
          <a:blip r:embed="rId1"/>
          <a:stretch/>
        </p:blipFill>
        <p:spPr>
          <a:xfrm>
            <a:off x="1067400" y="1362240"/>
            <a:ext cx="8397720" cy="41986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504000" y="158760"/>
            <a:ext cx="717624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57"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a:bodyPr>
          <a:p>
            <a:pPr algn="ctr">
              <a:lnSpc>
                <a:spcPct val="100000"/>
              </a:lnSpc>
              <a:spcBef>
                <a:spcPts val="1417"/>
              </a:spcBef>
            </a:pPr>
            <a:r>
              <a:rPr b="0" lang="en-US" sz="3200" spc="-1" strike="noStrike">
                <a:solidFill>
                  <a:srgbClr val="000000"/>
                </a:solidFill>
                <a:latin typeface="Arial"/>
                <a:ea typeface="DejaVu Sans"/>
              </a:rPr>
              <a:t>SEIR model with vaccination</a:t>
            </a:r>
            <a:endParaRPr b="0" lang="en-US" sz="3200" spc="-1" strike="noStrike">
              <a:latin typeface="Arial"/>
            </a:endParaRPr>
          </a:p>
        </p:txBody>
      </p:sp>
      <p:pic>
        <p:nvPicPr>
          <p:cNvPr id="458" name="" descr=""/>
          <p:cNvPicPr/>
          <p:nvPr/>
        </p:nvPicPr>
        <p:blipFill>
          <a:blip r:embed="rId1"/>
          <a:stretch/>
        </p:blipFill>
        <p:spPr>
          <a:xfrm>
            <a:off x="1853280" y="2200320"/>
            <a:ext cx="6488640" cy="255168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504000" y="158760"/>
            <a:ext cx="717624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60"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a:bodyPr>
          <a:p>
            <a:pPr algn="ctr">
              <a:lnSpc>
                <a:spcPct val="100000"/>
              </a:lnSpc>
              <a:spcBef>
                <a:spcPts val="1417"/>
              </a:spcBef>
            </a:pPr>
            <a:r>
              <a:rPr b="0" lang="en-US" sz="3200" spc="-1" strike="noStrike">
                <a:solidFill>
                  <a:srgbClr val="000000"/>
                </a:solidFill>
                <a:latin typeface="Arial"/>
                <a:ea typeface="DejaVu Sans"/>
              </a:rPr>
              <a:t>This framework is very flexible</a:t>
            </a:r>
            <a:endParaRPr b="0" lang="en-US" sz="3200" spc="-1" strike="noStrike">
              <a:latin typeface="Arial"/>
            </a:endParaRPr>
          </a:p>
          <a:p>
            <a:pPr algn="ctr">
              <a:lnSpc>
                <a:spcPct val="100000"/>
              </a:lnSpc>
            </a:pPr>
            <a:r>
              <a:rPr b="0" lang="en-US" sz="1800" spc="-1" strike="noStrike">
                <a:solidFill>
                  <a:srgbClr val="000000"/>
                </a:solidFill>
                <a:latin typeface="Arial"/>
                <a:ea typeface="DejaVu Sans"/>
              </a:rPr>
              <a:t>(James P. Gleeson et al., “</a:t>
            </a:r>
            <a:r>
              <a:rPr b="0" lang="en-US" sz="1800" spc="-1" strike="noStrike">
                <a:solidFill>
                  <a:srgbClr val="262526"/>
                </a:solidFill>
                <a:latin typeface="Arial"/>
                <a:ea typeface="ProximaNova-Semibold"/>
              </a:rPr>
              <a:t>Calibrating COVID-19 susceptible-exposed-infected-removed models with time-varying effective contact rates”, </a:t>
            </a:r>
            <a:r>
              <a:rPr b="0" i="1" lang="en-US" sz="1800" spc="-1" strike="noStrike">
                <a:solidFill>
                  <a:srgbClr val="262526"/>
                </a:solidFill>
                <a:latin typeface="Arial"/>
                <a:ea typeface="ProximaNova-Semibold"/>
              </a:rPr>
              <a:t>Philosophical Transactions of the Royal Society A</a:t>
            </a:r>
            <a:r>
              <a:rPr b="0" lang="en-US" sz="1800" spc="-1" strike="noStrike">
                <a:solidFill>
                  <a:srgbClr val="262526"/>
                </a:solidFill>
                <a:latin typeface="Arial"/>
                <a:ea typeface="ProximaNova-Semibold"/>
              </a:rPr>
              <a:t>, 2021)</a:t>
            </a:r>
            <a:endParaRPr b="0" lang="en-US" sz="1800" spc="-1" strike="noStrike">
              <a:latin typeface="Arial"/>
            </a:endParaRPr>
          </a:p>
        </p:txBody>
      </p:sp>
      <p:pic>
        <p:nvPicPr>
          <p:cNvPr id="461" name="" descr=""/>
          <p:cNvPicPr/>
          <p:nvPr/>
        </p:nvPicPr>
        <p:blipFill>
          <a:blip r:embed="rId1"/>
          <a:stretch/>
        </p:blipFill>
        <p:spPr>
          <a:xfrm>
            <a:off x="1645920" y="2746080"/>
            <a:ext cx="7040520" cy="27399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63"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fontScale="87000"/>
          </a:bodyPr>
          <a:p>
            <a:pPr algn="ctr">
              <a:lnSpc>
                <a:spcPct val="100000"/>
              </a:lnSpc>
              <a:spcBef>
                <a:spcPts val="1417"/>
              </a:spcBef>
            </a:pPr>
            <a:r>
              <a:rPr b="0" lang="en-US" sz="3200" spc="-1" strike="noStrike">
                <a:latin typeface="Arial"/>
              </a:rPr>
              <a:t>Problems with the standard modeling framework</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600" spc="-1" strike="noStrike">
                <a:latin typeface="Arial"/>
              </a:rPr>
              <a:t>Although very flexible, this framework has arguably not been particularly successful during the pandemic (https://evaluation-modelisation-covid.github.io/france/)</a:t>
            </a:r>
            <a:endParaRPr b="0" lang="en-US" sz="26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600" spc="-1" strike="noStrike">
                <a:latin typeface="Arial"/>
              </a:rPr>
              <a:t>Because of the Quine-Duhem thesis, there are always ways to save it, but should it be saved?</a:t>
            </a:r>
            <a:endParaRPr b="0" lang="en-US" sz="26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2600" spc="-1" strike="noStrike">
                <a:latin typeface="Arial"/>
              </a:rPr>
              <a:t>It might be worth exploring alternative and that’s what we’re going to do now</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pic>
        <p:nvPicPr>
          <p:cNvPr id="465" name="" descr=""/>
          <p:cNvPicPr/>
          <p:nvPr/>
        </p:nvPicPr>
        <p:blipFill>
          <a:blip r:embed="rId1"/>
          <a:stretch/>
        </p:blipFill>
        <p:spPr>
          <a:xfrm>
            <a:off x="1388520" y="1326600"/>
            <a:ext cx="7420320" cy="42670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67"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fontScale="94000"/>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One common argument in defense of the standard framework is that people’s voluntary behavioral changes were not sufficiently taken into account</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Indeed, in many cases, the evidence is consistent with the hypothesis that voluntary behavioral changes have done a lot of work</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504000" y="15120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pic>
        <p:nvPicPr>
          <p:cNvPr id="469" name="" descr=""/>
          <p:cNvPicPr/>
          <p:nvPr/>
        </p:nvPicPr>
        <p:blipFill>
          <a:blip r:embed="rId1"/>
          <a:stretch/>
        </p:blipFill>
        <p:spPr>
          <a:xfrm>
            <a:off x="3323520" y="1326600"/>
            <a:ext cx="4102200" cy="41022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71"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fontScale="94000"/>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However, based on the data we have (which are very imperfect), this doesn’t seem to explain everything</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There are many cases where the reproduction number underwent wild fluctuations without any evidence that people significantly changed their behavior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pic>
        <p:nvPicPr>
          <p:cNvPr id="473" name="" descr=""/>
          <p:cNvPicPr/>
          <p:nvPr/>
        </p:nvPicPr>
        <p:blipFill>
          <a:blip r:embed="rId1"/>
          <a:stretch/>
        </p:blipFill>
        <p:spPr>
          <a:xfrm>
            <a:off x="3035520" y="1326600"/>
            <a:ext cx="4285080" cy="42850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504000" y="140760"/>
            <a:ext cx="701532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pic>
        <p:nvPicPr>
          <p:cNvPr id="395" name="" descr=""/>
          <p:cNvPicPr/>
          <p:nvPr/>
        </p:nvPicPr>
        <p:blipFill>
          <a:blip r:embed="rId1"/>
          <a:stretch/>
        </p:blipFill>
        <p:spPr>
          <a:xfrm>
            <a:off x="1256400" y="2143440"/>
            <a:ext cx="7534440" cy="2804760"/>
          </a:xfrm>
          <a:prstGeom prst="rect">
            <a:avLst/>
          </a:prstGeom>
          <a:ln>
            <a:noFill/>
          </a:ln>
        </p:spPr>
      </p:pic>
      <p:sp>
        <p:nvSpPr>
          <p:cNvPr id="396" name="CustomShape 2"/>
          <p:cNvSpPr/>
          <p:nvPr/>
        </p:nvSpPr>
        <p:spPr>
          <a:xfrm>
            <a:off x="2194560" y="1463040"/>
            <a:ext cx="6122520" cy="5770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3200" spc="-1" strike="noStrike">
                <a:solidFill>
                  <a:srgbClr val="000000"/>
                </a:solidFill>
                <a:latin typeface="Arial"/>
                <a:ea typeface="DejaVu Sans"/>
              </a:rPr>
              <a:t>The SIR model</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pic>
        <p:nvPicPr>
          <p:cNvPr id="475" name="" descr=""/>
          <p:cNvPicPr/>
          <p:nvPr/>
        </p:nvPicPr>
        <p:blipFill>
          <a:blip r:embed="rId1"/>
          <a:stretch/>
        </p:blipFill>
        <p:spPr>
          <a:xfrm>
            <a:off x="2834640" y="1305000"/>
            <a:ext cx="4205880" cy="42058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pic>
        <p:nvPicPr>
          <p:cNvPr id="477" name="" descr=""/>
          <p:cNvPicPr/>
          <p:nvPr/>
        </p:nvPicPr>
        <p:blipFill>
          <a:blip r:embed="rId1"/>
          <a:stretch/>
        </p:blipFill>
        <p:spPr>
          <a:xfrm>
            <a:off x="2658960" y="1287360"/>
            <a:ext cx="4290120" cy="429012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79"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fontScale="88000"/>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This evidence is suggestive but not conclusive</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Various hypotheses could explain those data that don’t require that we question the basic validity of the standard framework (remember Duhem-Quine again!)</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However, they sound very ad hoc, so again it seems worthwhile to explore alternatives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81"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fontScale="13000"/>
          </a:bodyPr>
          <a:p>
            <a:pPr algn="ctr">
              <a:lnSpc>
                <a:spcPct val="100000"/>
              </a:lnSpc>
              <a:spcBef>
                <a:spcPts val="1417"/>
              </a:spcBef>
            </a:pPr>
            <a:r>
              <a:rPr b="0" lang="en-US" sz="5400" spc="-1" strike="noStrike">
                <a:latin typeface="Arial"/>
              </a:rPr>
              <a:t>Could population structure be the explanation?</a:t>
            </a:r>
            <a:endParaRPr b="0" lang="en-US" sz="54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4000" spc="-1" strike="noStrike">
                <a:latin typeface="Arial"/>
              </a:rPr>
              <a:t>As we have seen, traditional models assume that the population is homogeneous mixing, but this is completely unrealistic</a:t>
            </a:r>
            <a:endParaRPr b="0" lang="en-US" sz="40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4000" spc="-1" strike="noStrike">
                <a:latin typeface="Arial"/>
              </a:rPr>
              <a:t>In reality, the virus spreads on a network, whose topology depends on people’s patterns of interaction</a:t>
            </a:r>
            <a:endParaRPr b="0" lang="en-US" sz="40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4000" spc="-1" strike="noStrike">
                <a:latin typeface="Arial"/>
              </a:rPr>
              <a:t>Maybe this can explain why the reproduction number sometimes undergoes large fluctuations in the absence of behavioral changes</a:t>
            </a:r>
            <a:endParaRPr b="0" lang="en-US" sz="40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4000" spc="-1" strike="noStrike">
                <a:latin typeface="Arial"/>
              </a:rPr>
              <a:t>One hypothesis that intuitively could have make this true is that the network on which the virus is spreading has “community structure”: it’s structure in subnetworks that are internally well connected but only loosely connected to each other</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pic>
        <p:nvPicPr>
          <p:cNvPr id="483" name="" descr=""/>
          <p:cNvPicPr/>
          <p:nvPr/>
        </p:nvPicPr>
        <p:blipFill>
          <a:blip r:embed="rId1"/>
          <a:stretch/>
        </p:blipFill>
        <p:spPr>
          <a:xfrm>
            <a:off x="3445200" y="1326600"/>
            <a:ext cx="3398760" cy="42775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85"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fontScale="49000"/>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Since parts of the network are probably well-approximated by homogeneous mixing populations, we could model that as a network of linked SIR-type models where people can travel from one subpopulation to another</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To see what happens when the network has community structure, we can randomly generate a network of subpopulations in such a way that it will be divided into subnetworks that are internally well-connected but only loosely connected to each other</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pic>
        <p:nvPicPr>
          <p:cNvPr id="487" name="" descr=""/>
          <p:cNvPicPr/>
          <p:nvPr/>
        </p:nvPicPr>
        <p:blipFill>
          <a:blip r:embed="rId1"/>
          <a:stretch/>
        </p:blipFill>
        <p:spPr>
          <a:xfrm>
            <a:off x="3251520" y="1362600"/>
            <a:ext cx="4193640" cy="419364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pic>
        <p:nvPicPr>
          <p:cNvPr id="489" name="" descr=""/>
          <p:cNvPicPr/>
          <p:nvPr/>
        </p:nvPicPr>
        <p:blipFill>
          <a:blip r:embed="rId1"/>
          <a:stretch/>
        </p:blipFill>
        <p:spPr>
          <a:xfrm>
            <a:off x="3071520" y="1290600"/>
            <a:ext cx="4285080" cy="428508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pic>
        <p:nvPicPr>
          <p:cNvPr id="491" name="Picture 1" descr="">
            <a:hlinkClick r:id="" action="ppaction://media"/>
          </p:cNvPr>
          <p:cNvPicPr/>
          <p:nvPr>
            <a:videoFile r:link="rId1"/>
            <p:extLst>
              <p:ext uri="{DAA4B4D4-6D71-4841-9C94-3DE7FCFB9230}">
                <p14:media r:embed="rId2"/>
              </p:ext>
            </p:extLst>
          </p:nvPr>
        </p:nvPicPr>
        <p:blipFill>
          <a:blip r:embed="rId3"/>
        </p:blipFill>
        <p:spPr>
          <a:xfrm>
            <a:off x="3287520" y="1326600"/>
            <a:ext cx="4285080" cy="428508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93"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fontScale="53000"/>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In this simulation, in each subnetwork, there are on average only 5 subpopulations that are connected to a subpopulation in another subnetwork</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Moreover, the probability that a person who is infected in one of those subpopulations will travel to a subpopulation in another subnetwork is only 1 in 10,000</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But things would be different if there were less connectivity between the subnetworks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504000" y="140760"/>
            <a:ext cx="701532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398" name="CustomShape 2"/>
          <p:cNvSpPr/>
          <p:nvPr/>
        </p:nvSpPr>
        <p:spPr>
          <a:xfrm>
            <a:off x="504000" y="1368000"/>
            <a:ext cx="9067320" cy="3283560"/>
          </a:xfrm>
          <a:prstGeom prst="rect">
            <a:avLst/>
          </a:prstGeom>
          <a:noFill/>
          <a:ln>
            <a:noFill/>
          </a:ln>
        </p:spPr>
        <p:style>
          <a:lnRef idx="0"/>
          <a:fillRef idx="0"/>
          <a:effectRef idx="0"/>
          <a:fontRef idx="minor"/>
        </p:style>
        <p:txBody>
          <a:bodyPr lIns="0" rIns="0" tIns="0" bIns="0">
            <a:normAutofit fontScale="76000"/>
          </a:bodyPr>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Arial"/>
              </a:rPr>
              <a:t>N = S + I + R = total population</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Arial"/>
              </a:rPr>
              <a:t>π = probability of being infected upon exposure</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Arial"/>
              </a:rPr>
              <a:t>ρ = contact rate (think of it as the average number of contacts per day people have)</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Arial"/>
              </a:rPr>
              <a:t>So β = πρ is the rate at which infected individuals </a:t>
            </a:r>
            <a:r>
              <a:rPr b="0" i="1" lang="en-US" sz="2600" spc="-1" strike="noStrike">
                <a:solidFill>
                  <a:srgbClr val="000000"/>
                </a:solidFill>
                <a:latin typeface="Arial"/>
                <a:ea typeface="Arial"/>
              </a:rPr>
              <a:t>would </a:t>
            </a:r>
            <a:r>
              <a:rPr b="0" lang="en-US" sz="2600" spc="-1" strike="noStrike">
                <a:solidFill>
                  <a:srgbClr val="000000"/>
                </a:solidFill>
                <a:latin typeface="Arial"/>
                <a:ea typeface="Arial"/>
              </a:rPr>
              <a:t>successfully transmit the virus if everyone they had a contact with were susceptible</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Arial"/>
              </a:rPr>
              <a:t>In that case, the daily number of new infections would be βI</a:t>
            </a:r>
            <a:endParaRPr b="0" lang="en-US" sz="26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pic>
        <p:nvPicPr>
          <p:cNvPr id="495" name="" descr=""/>
          <p:cNvPicPr/>
          <p:nvPr/>
        </p:nvPicPr>
        <p:blipFill>
          <a:blip r:embed="rId1"/>
          <a:stretch/>
        </p:blipFill>
        <p:spPr>
          <a:xfrm>
            <a:off x="1175400" y="1398600"/>
            <a:ext cx="8032320" cy="401616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97"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fontScale="30000"/>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So the fact that, if the network has the right topology, we can get the kind of fluctuations we have observed in real life does </a:t>
            </a:r>
            <a:r>
              <a:rPr b="0" i="1" lang="en-US" sz="3200" spc="-1" strike="noStrike">
                <a:latin typeface="Arial"/>
              </a:rPr>
              <a:t>not</a:t>
            </a:r>
            <a:r>
              <a:rPr b="0" lang="en-US" sz="3200" spc="-1" strike="noStrike">
                <a:latin typeface="Arial"/>
              </a:rPr>
              <a:t> mean that population structure is the actual explanation of those fluctuations</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In order to know that, we’d have to collect data bearing directly on that and check what topology the actual network has, which hasn’t been done yet and is very difficult</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But it’s at least a plausible hypothesis and, if it were true, it would have many important implications such as the fact that R is largely meaningless at the aggregate level and that predicting the epidemic beyond the short-run is very difficult and arguably even impossible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504000" y="158760"/>
            <a:ext cx="7176600" cy="108072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499"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ormAutofit fontScale="53000"/>
          </a:bodyPr>
          <a:p>
            <a:pPr marL="432000" indent="-323640">
              <a:lnSpc>
                <a:spcPct val="100000"/>
              </a:lnSpc>
              <a:spcBef>
                <a:spcPts val="1417"/>
              </a:spcBef>
              <a:buClr>
                <a:srgbClr val="000000"/>
              </a:buClr>
              <a:buSzPct val="45000"/>
              <a:buFont typeface="Wingdings" charset="2"/>
              <a:buChar char=""/>
            </a:pPr>
            <a:r>
              <a:rPr b="0" lang="en-US" sz="3200" spc="-1" strike="noStrike">
                <a:latin typeface="Arial"/>
              </a:rPr>
              <a:t>Of course, even if that hypothesis is true, it doesn’t mean that it’s the only explanation for the data and this is even very unlikely</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Furthermore, although we can’t tell whether this hypothesis is true, it would explain other surprising phenomena</a:t>
            </a:r>
            <a:endParaRPr b="0" lang="en-US"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US" sz="3200" spc="-1" strike="noStrike">
                <a:latin typeface="Arial"/>
              </a:rPr>
              <a:t>In particular, it could explain why the transmission advantage of new variants fluctuates so much, and has tended to go down over time</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TextShape 1"/>
          <p:cNvSpPr txBox="1"/>
          <p:nvPr/>
        </p:nvSpPr>
        <p:spPr>
          <a:xfrm>
            <a:off x="504000" y="194400"/>
            <a:ext cx="7176960" cy="1009800"/>
          </a:xfrm>
          <a:prstGeom prst="rect">
            <a:avLst/>
          </a:prstGeom>
          <a:noFill/>
          <a:ln>
            <a:noFill/>
          </a:ln>
        </p:spPr>
        <p:txBody>
          <a:bodyPr lIns="0" rIns="0" tIns="0" bIns="0" anchor="ctr">
            <a:spAutoFit/>
          </a:bodyPr>
          <a:p>
            <a:r>
              <a:rPr b="0" lang="en-US" sz="3550" spc="-1" strike="noStrike">
                <a:solidFill>
                  <a:srgbClr val="ffffff"/>
                </a:solidFill>
                <a:latin typeface="Arial"/>
                <a:ea typeface="Arial"/>
              </a:rPr>
              <a:t>Modeling the pandemic – The SIR model and its variants</a:t>
            </a:r>
            <a:endParaRPr b="0" lang="en-US" sz="3550" spc="-1" strike="noStrike">
              <a:latin typeface="Arial"/>
            </a:endParaRPr>
          </a:p>
        </p:txBody>
      </p:sp>
      <p:sp>
        <p:nvSpPr>
          <p:cNvPr id="501" name="TextShape 2"/>
          <p:cNvSpPr txBox="1"/>
          <p:nvPr/>
        </p:nvSpPr>
        <p:spPr>
          <a:xfrm>
            <a:off x="504000" y="1326600"/>
            <a:ext cx="9071280" cy="3287880"/>
          </a:xfrm>
          <a:prstGeom prst="rect">
            <a:avLst/>
          </a:prstGeom>
          <a:noFill/>
          <a:ln>
            <a:noFill/>
          </a:ln>
        </p:spPr>
        <p:txBody>
          <a:bodyPr lIns="0" rIns="0" tIns="0" bIns="0">
            <a:normAutofit fontScale="37000"/>
          </a:bodyPr>
          <a:p>
            <a:pPr marL="432000" indent="-324000">
              <a:spcBef>
                <a:spcPts val="1417"/>
              </a:spcBef>
              <a:buClr>
                <a:srgbClr val="000000"/>
              </a:buClr>
              <a:buSzPct val="45000"/>
              <a:buFont typeface="Wingdings" charset="2"/>
              <a:buChar char=""/>
            </a:pPr>
            <a:r>
              <a:rPr b="0" lang="en-US" sz="3200" spc="-1" strike="noStrike">
                <a:latin typeface="Arial"/>
              </a:rPr>
              <a:t>As we shall see later, it may also mean that the techniques we’re using to estimate the effects of government interventions are not reliable</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Again, this hypothesis may be false, but the fact that it may also be true and that we can’t rule it out illustrates the fact that, unlike climate models for instance, epidemiological models don’t rest on a firm theoretical foundation that we can be reasonably certain applies to the world</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So we should be cautious and take everything we infer from those models with a huge grain of salt</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504000" y="140760"/>
            <a:ext cx="701532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400" name="CustomShape 2"/>
          <p:cNvSpPr/>
          <p:nvPr/>
        </p:nvSpPr>
        <p:spPr>
          <a:xfrm>
            <a:off x="504000" y="1368000"/>
            <a:ext cx="9067320" cy="3283560"/>
          </a:xfrm>
          <a:prstGeom prst="rect">
            <a:avLst/>
          </a:prstGeom>
          <a:noFill/>
          <a:ln>
            <a:noFill/>
          </a:ln>
        </p:spPr>
        <p:style>
          <a:lnRef idx="0"/>
          <a:fillRef idx="0"/>
          <a:effectRef idx="0"/>
          <a:fontRef idx="minor"/>
        </p:style>
        <p:txBody>
          <a:bodyPr lIns="0" rIns="0" tIns="0" bIns="0">
            <a:normAutofit fontScale="85000"/>
          </a:bodyPr>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DejaVu Sans"/>
              </a:rPr>
              <a:t>However, not everyone is actually susceptible, so in reality the daily number of new infections is less than that because only some of the contact infected people have can result in transmission of the virus</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DejaVu Sans"/>
              </a:rPr>
              <a:t>When you take that into account, the daily number of new infections becomes </a:t>
            </a:r>
            <a:r>
              <a:rPr b="0" lang="en-US" sz="2600" spc="-1" strike="noStrike">
                <a:solidFill>
                  <a:srgbClr val="000000"/>
                </a:solidFill>
                <a:latin typeface="Arial"/>
                <a:ea typeface="Arial"/>
              </a:rPr>
              <a:t>βI    = Sλ with λ = β    = force of infection</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Arial"/>
              </a:rPr>
              <a:t>This means that the daily change in the number of susceptible is equal to -βI</a:t>
            </a:r>
            <a:endParaRPr b="0" lang="en-US" sz="2600" spc="-1" strike="noStrike">
              <a:latin typeface="Arial"/>
            </a:endParaRPr>
          </a:p>
        </p:txBody>
      </p:sp>
      <mc:AlternateContent>
        <mc:Choice xmlns:a14="http://schemas.microsoft.com/office/drawing/2010/main" Requires="a14">
          <p:sp>
            <p:nvSpPr>
              <p:cNvPr id="401" name="Formula 3"/>
              <p:cNvSpPr txBox="1"/>
              <p:nvPr/>
            </p:nvSpPr>
            <p:spPr>
              <a:xfrm>
                <a:off x="3904920" y="3365280"/>
                <a:ext cx="297000" cy="470880"/>
              </a:xfrm>
              <a:prstGeom prst="rect">
                <a:avLst/>
              </a:prstGeom>
            </p:spPr>
            <p:txBody>
              <a:bodyPr/>
              <a:p>
                <a14:m>
                  <m:oMath xmlns:m="http://schemas.openxmlformats.org/officeDocument/2006/math">
                    <m:f>
                      <m:num>
                        <m:r>
                          <m:t xml:space="preserve">S</m:t>
                        </m:r>
                      </m:num>
                      <m:den>
                        <m:r>
                          <m:t xml:space="preserve">N</m:t>
                        </m:r>
                      </m:den>
                    </m:f>
                  </m:oMath>
                </a14:m>
              </a:p>
            </p:txBody>
          </p:sp>
        </mc:Choice>
        <mc:Fallback/>
      </mc:AlternateContent>
      <mc:AlternateContent>
        <mc:Choice xmlns:a14="http://schemas.microsoft.com/office/drawing/2010/main" Requires="a14">
          <p:sp>
            <p:nvSpPr>
              <p:cNvPr id="402" name="Formula 4"/>
              <p:cNvSpPr txBox="1"/>
              <p:nvPr/>
            </p:nvSpPr>
            <p:spPr>
              <a:xfrm>
                <a:off x="2743200" y="4206240"/>
                <a:ext cx="297000" cy="470880"/>
              </a:xfrm>
              <a:prstGeom prst="rect">
                <a:avLst/>
              </a:prstGeom>
            </p:spPr>
            <p:txBody>
              <a:bodyPr/>
              <a:p>
                <a14:m>
                  <m:oMath xmlns:m="http://schemas.openxmlformats.org/officeDocument/2006/math">
                    <m:f>
                      <m:num>
                        <m:r>
                          <m:t xml:space="preserve">S</m:t>
                        </m:r>
                      </m:num>
                      <m:den>
                        <m:r>
                          <m:t xml:space="preserve">N</m:t>
                        </m:r>
                      </m:den>
                    </m:f>
                  </m:oMath>
                </a14:m>
              </a:p>
            </p:txBody>
          </p:sp>
        </mc:Choice>
        <mc:Fallback/>
      </mc:AlternateContent>
      <mc:AlternateContent>
        <mc:Choice xmlns:a14="http://schemas.microsoft.com/office/drawing/2010/main" Requires="a14">
          <p:sp>
            <p:nvSpPr>
              <p:cNvPr id="403" name="Formula 5"/>
              <p:cNvSpPr txBox="1"/>
              <p:nvPr/>
            </p:nvSpPr>
            <p:spPr>
              <a:xfrm>
                <a:off x="6282360" y="3321720"/>
                <a:ext cx="297000" cy="470880"/>
              </a:xfrm>
              <a:prstGeom prst="rect">
                <a:avLst/>
              </a:prstGeom>
            </p:spPr>
            <p:txBody>
              <a:bodyPr/>
              <a:p>
                <a14:m>
                  <m:oMath xmlns:m="http://schemas.openxmlformats.org/officeDocument/2006/math">
                    <m:f>
                      <m:num>
                        <m:r>
                          <m:t xml:space="preserve">I</m:t>
                        </m:r>
                      </m:num>
                      <m:den>
                        <m:r>
                          <m:t xml:space="preserve">N</m:t>
                        </m:r>
                      </m:den>
                    </m:f>
                  </m:oMath>
                </a14:m>
              </a:p>
            </p:txBody>
          </p:sp>
        </mc:Choice>
        <mc:Fallback/>
      </mc:AlternateContent>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504000" y="140760"/>
            <a:ext cx="701532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405" name="CustomShape 2"/>
          <p:cNvSpPr/>
          <p:nvPr/>
        </p:nvSpPr>
        <p:spPr>
          <a:xfrm>
            <a:off x="504000" y="1368000"/>
            <a:ext cx="9067320" cy="3283560"/>
          </a:xfrm>
          <a:prstGeom prst="rect">
            <a:avLst/>
          </a:prstGeom>
          <a:noFill/>
          <a:ln>
            <a:noFill/>
          </a:ln>
        </p:spPr>
        <p:style>
          <a:lnRef idx="0"/>
          <a:fillRef idx="0"/>
          <a:effectRef idx="0"/>
          <a:fontRef idx="minor"/>
        </p:style>
        <p:txBody>
          <a:bodyPr lIns="0" rIns="0" tIns="0" bIns="0">
            <a:normAutofit/>
          </a:bodyPr>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DejaVu Sans"/>
              </a:rPr>
              <a:t>But people also recover and thus leave the I(infected) compartment to move into the R(ecovered) compartment</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Arial"/>
              </a:rPr>
              <a:t>γ = recovery rate (think of it as the probability of recovering during any given day)</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Arial"/>
              </a:rPr>
              <a:t>So the daily change in the number of recovered is γI</a:t>
            </a:r>
            <a:endParaRPr b="0" lang="en-US" sz="2600" spc="-1" strike="noStrike">
              <a:latin typeface="Arial"/>
            </a:endParaRPr>
          </a:p>
          <a:p>
            <a:pPr marL="432000" indent="-319320">
              <a:lnSpc>
                <a:spcPct val="100000"/>
              </a:lnSpc>
              <a:spcAft>
                <a:spcPts val="1148"/>
              </a:spcAft>
              <a:buClr>
                <a:srgbClr val="000000"/>
              </a:buClr>
              <a:buSzPct val="45000"/>
              <a:buFont typeface="Wingdings" charset="2"/>
              <a:buChar char=""/>
            </a:pPr>
            <a:r>
              <a:rPr b="0" lang="en-US" sz="2600" spc="-1" strike="noStrike">
                <a:solidFill>
                  <a:srgbClr val="000000"/>
                </a:solidFill>
                <a:latin typeface="Arial"/>
                <a:ea typeface="Arial"/>
              </a:rPr>
              <a:t>This also affects the daily change in the number of infected, which becomes βI   - γI </a:t>
            </a:r>
            <a:endParaRPr b="0" lang="en-US" sz="2600" spc="-1" strike="noStrike">
              <a:latin typeface="Arial"/>
            </a:endParaRPr>
          </a:p>
        </p:txBody>
      </p:sp>
      <mc:AlternateContent>
        <mc:Choice xmlns:a14="http://schemas.microsoft.com/office/drawing/2010/main" Requires="a14">
          <p:sp>
            <p:nvSpPr>
              <p:cNvPr id="406" name="Formula 3"/>
              <p:cNvSpPr txBox="1"/>
              <p:nvPr/>
            </p:nvSpPr>
            <p:spPr>
              <a:xfrm>
                <a:off x="4890240" y="3969360"/>
                <a:ext cx="297000" cy="470880"/>
              </a:xfrm>
              <a:prstGeom prst="rect">
                <a:avLst/>
              </a:prstGeom>
            </p:spPr>
            <p:txBody>
              <a:bodyPr/>
              <a:p>
                <a14:m>
                  <m:oMath xmlns:m="http://schemas.openxmlformats.org/officeDocument/2006/math">
                    <m:f>
                      <m:num>
                        <m:r>
                          <m:t xml:space="preserve">S</m:t>
                        </m:r>
                      </m:num>
                      <m:den>
                        <m:r>
                          <m:t xml:space="preserve">N</m:t>
                        </m:r>
                      </m:den>
                    </m:f>
                  </m:oMath>
                </a14:m>
              </a:p>
            </p:txBody>
          </p:sp>
        </mc:Choice>
        <mc:Fallback/>
      </mc:AlternateContent>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504000" y="140760"/>
            <a:ext cx="701532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408" name="CustomShape 2"/>
          <p:cNvSpPr/>
          <p:nvPr/>
        </p:nvSpPr>
        <p:spPr>
          <a:xfrm>
            <a:off x="504000" y="1368000"/>
            <a:ext cx="9067320" cy="3283560"/>
          </a:xfrm>
          <a:prstGeom prst="rect">
            <a:avLst/>
          </a:prstGeom>
          <a:noFill/>
          <a:ln>
            <a:noFill/>
          </a:ln>
        </p:spPr>
        <p:style>
          <a:lnRef idx="0"/>
          <a:fillRef idx="0"/>
          <a:effectRef idx="0"/>
          <a:fontRef idx="minor"/>
        </p:style>
        <p:txBody>
          <a:bodyPr lIns="0" rIns="0" tIns="0" bIns="0">
            <a:normAutofit/>
          </a:bodyPr>
          <a:p>
            <a:pPr marL="432000" indent="-3196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DejaVu Sans"/>
              </a:rPr>
              <a:t>The recovery rate </a:t>
            </a:r>
            <a:r>
              <a:rPr b="0" lang="en-US" sz="3200" spc="-1" strike="noStrike">
                <a:solidFill>
                  <a:srgbClr val="000000"/>
                </a:solidFill>
                <a:latin typeface="Arial"/>
                <a:ea typeface="Arial"/>
              </a:rPr>
              <a:t>γ is related to the average duration D of the infectious period, i. e. the time people spend in the I(nfected) compartment</a:t>
            </a:r>
            <a:endParaRPr b="0" lang="en-US" sz="3200" spc="-1" strike="noStrike">
              <a:latin typeface="Arial"/>
            </a:endParaRPr>
          </a:p>
          <a:p>
            <a:pPr marL="432000" indent="-3196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Arial"/>
              </a:rPr>
              <a:t>γ =    </a:t>
            </a:r>
            <a:endParaRPr b="0" lang="en-US" sz="3200" spc="-1" strike="noStrike">
              <a:latin typeface="Arial"/>
            </a:endParaRPr>
          </a:p>
          <a:p>
            <a:pPr marL="432000" indent="-319680">
              <a:lnSpc>
                <a:spcPct val="100000"/>
              </a:lnSpc>
              <a:spcBef>
                <a:spcPts val="1417"/>
              </a:spcBef>
              <a:buClr>
                <a:srgbClr val="000000"/>
              </a:buClr>
              <a:buSzPct val="45000"/>
              <a:buFont typeface="Wingdings" charset="2"/>
              <a:buChar char=""/>
            </a:pPr>
            <a:r>
              <a:rPr b="0" lang="en-US" sz="3200" spc="-1" strike="noStrike">
                <a:solidFill>
                  <a:srgbClr val="000000"/>
                </a:solidFill>
                <a:latin typeface="Arial"/>
                <a:ea typeface="Arial"/>
              </a:rPr>
              <a:t>This is just what it means to sau that γ is the probability of recovering during any given day</a:t>
            </a:r>
            <a:endParaRPr b="0" lang="en-US" sz="3200" spc="-1" strike="noStrike">
              <a:latin typeface="Arial"/>
            </a:endParaRPr>
          </a:p>
        </p:txBody>
      </p:sp>
      <mc:AlternateContent>
        <mc:Choice xmlns:a14="http://schemas.microsoft.com/office/drawing/2010/main" Requires="a14">
          <p:sp>
            <p:nvSpPr>
              <p:cNvPr id="409" name="Formula 3"/>
              <p:cNvSpPr txBox="1"/>
              <p:nvPr/>
            </p:nvSpPr>
            <p:spPr>
              <a:xfrm>
                <a:off x="1554480" y="2898720"/>
                <a:ext cx="361440" cy="571680"/>
              </a:xfrm>
              <a:prstGeom prst="rect">
                <a:avLst/>
              </a:prstGeom>
            </p:spPr>
            <p:txBody>
              <a:bodyPr/>
              <a:p>
                <a14:m>
                  <m:oMath xmlns:m="http://schemas.openxmlformats.org/officeDocument/2006/math">
                    <m:f>
                      <m:num>
                        <m:r>
                          <m:t xml:space="preserve">1</m:t>
                        </m:r>
                      </m:num>
                      <m:den>
                        <m:r>
                          <m:t xml:space="preserve">D</m:t>
                        </m:r>
                      </m:den>
                    </m:f>
                  </m:oMath>
                </a14:m>
              </a:p>
            </p:txBody>
          </p:sp>
        </mc:Choice>
        <mc:Fallback/>
      </mc:AlternateContent>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CustomShape 1"/>
          <p:cNvSpPr/>
          <p:nvPr/>
        </p:nvSpPr>
        <p:spPr>
          <a:xfrm>
            <a:off x="504000" y="140760"/>
            <a:ext cx="701532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sp>
        <p:nvSpPr>
          <p:cNvPr id="411" name="CustomShape 2"/>
          <p:cNvSpPr/>
          <p:nvPr/>
        </p:nvSpPr>
        <p:spPr>
          <a:xfrm>
            <a:off x="504000" y="1368000"/>
            <a:ext cx="9067320" cy="3283560"/>
          </a:xfrm>
          <a:prstGeom prst="rect">
            <a:avLst/>
          </a:prstGeom>
          <a:noFill/>
          <a:ln>
            <a:noFill/>
          </a:ln>
        </p:spPr>
        <p:style>
          <a:lnRef idx="0"/>
          <a:fillRef idx="0"/>
          <a:effectRef idx="0"/>
          <a:fontRef idx="minor"/>
        </p:style>
        <p:txBody>
          <a:bodyPr lIns="0" rIns="0" tIns="0" bIns="0">
            <a:normAutofit/>
          </a:bodyPr>
          <a:p>
            <a:pPr algn="ctr">
              <a:lnSpc>
                <a:spcPct val="100000"/>
              </a:lnSpc>
              <a:spcBef>
                <a:spcPts val="1417"/>
              </a:spcBef>
            </a:pPr>
            <a:r>
              <a:rPr b="0" lang="en-US" sz="3200" spc="-1" strike="noStrike">
                <a:solidFill>
                  <a:srgbClr val="000000"/>
                </a:solidFill>
                <a:latin typeface="Arial"/>
                <a:ea typeface="DejaVu Sans"/>
              </a:rPr>
              <a:t>If we put all this together, we get the following system of differential equations</a:t>
            </a:r>
            <a:endParaRPr b="0" lang="en-US" sz="3200" spc="-1" strike="noStrike">
              <a:latin typeface="Arial"/>
            </a:endParaRPr>
          </a:p>
          <a:p>
            <a:pPr algn="ctr">
              <a:lnSpc>
                <a:spcPct val="100000"/>
              </a:lnSpc>
              <a:spcBef>
                <a:spcPts val="1417"/>
              </a:spcBef>
            </a:pPr>
            <a:endParaRPr b="0" lang="en-US" sz="3200" spc="-1" strike="noStrike">
              <a:latin typeface="Arial"/>
            </a:endParaRPr>
          </a:p>
        </p:txBody>
      </p:sp>
      <mc:AlternateContent>
        <mc:Choice xmlns:a14="http://schemas.microsoft.com/office/drawing/2010/main" Requires="a14">
          <p:sp>
            <p:nvSpPr>
              <p:cNvPr id="412" name="Formula 3"/>
              <p:cNvSpPr txBox="1"/>
              <p:nvPr/>
            </p:nvSpPr>
            <p:spPr>
              <a:xfrm>
                <a:off x="4206240" y="2747880"/>
                <a:ext cx="1367280" cy="553320"/>
              </a:xfrm>
              <a:prstGeom prst="rect">
                <a:avLst/>
              </a:prstGeom>
            </p:spPr>
            <p:txBody>
              <a:bodyPr/>
              <a:p>
                <a14:m>
                  <m:oMath xmlns:m="http://schemas.openxmlformats.org/officeDocument/2006/math">
                    <m:f>
                      <m:num>
                        <m:r>
                          <m:t xml:space="preserve">dS</m:t>
                        </m:r>
                      </m:num>
                      <m:den>
                        <m:r>
                          <m:t xml:space="preserve">dt</m:t>
                        </m:r>
                      </m:den>
                    </m:f>
                    <m:r>
                      <m:t xml:space="preserve">=</m:t>
                    </m:r>
                    <m:r>
                      <m:t xml:space="preserve">−</m:t>
                    </m:r>
                    <m:r>
                      <m:t xml:space="preserve">β</m:t>
                    </m:r>
                    <m:r>
                      <m:t xml:space="preserve">I</m:t>
                    </m:r>
                    <m:f>
                      <m:num>
                        <m:r>
                          <m:t xml:space="preserve">S</m:t>
                        </m:r>
                      </m:num>
                      <m:den>
                        <m:r>
                          <m:t xml:space="preserve">N</m:t>
                        </m:r>
                      </m:den>
                    </m:f>
                  </m:oMath>
                </a14:m>
              </a:p>
            </p:txBody>
          </p:sp>
        </mc:Choice>
        <mc:Fallback/>
      </mc:AlternateContent>
      <mc:AlternateContent>
        <mc:Choice xmlns:a14="http://schemas.microsoft.com/office/drawing/2010/main" Requires="a14">
          <p:sp>
            <p:nvSpPr>
              <p:cNvPr id="413" name="Formula 4"/>
              <p:cNvSpPr txBox="1"/>
              <p:nvPr/>
            </p:nvSpPr>
            <p:spPr>
              <a:xfrm>
                <a:off x="4206240" y="3465720"/>
                <a:ext cx="1687680" cy="553320"/>
              </a:xfrm>
              <a:prstGeom prst="rect">
                <a:avLst/>
              </a:prstGeom>
            </p:spPr>
            <p:txBody>
              <a:bodyPr/>
              <a:p>
                <a14:m>
                  <m:oMath xmlns:m="http://schemas.openxmlformats.org/officeDocument/2006/math">
                    <m:f>
                      <m:num>
                        <m:r>
                          <m:t xml:space="preserve">dI</m:t>
                        </m:r>
                      </m:num>
                      <m:den>
                        <m:r>
                          <m:t xml:space="preserve">dt</m:t>
                        </m:r>
                      </m:den>
                    </m:f>
                    <m:r>
                      <m:t xml:space="preserve">=</m:t>
                    </m:r>
                    <m:r>
                      <m:t xml:space="preserve">β</m:t>
                    </m:r>
                    <m:r>
                      <m:t xml:space="preserve">I</m:t>
                    </m:r>
                    <m:f>
                      <m:num>
                        <m:r>
                          <m:t xml:space="preserve">S</m:t>
                        </m:r>
                      </m:num>
                      <m:den>
                        <m:r>
                          <m:t xml:space="preserve">N</m:t>
                        </m:r>
                      </m:den>
                    </m:f>
                    <m:r>
                      <m:t xml:space="preserve">−</m:t>
                    </m:r>
                    <m:r>
                      <m:t xml:space="preserve">γ</m:t>
                    </m:r>
                    <m:r>
                      <m:t xml:space="preserve">I</m:t>
                    </m:r>
                  </m:oMath>
                </a14:m>
              </a:p>
            </p:txBody>
          </p:sp>
        </mc:Choice>
        <mc:Fallback/>
      </mc:AlternateContent>
      <mc:AlternateContent>
        <mc:Choice xmlns:a14="http://schemas.microsoft.com/office/drawing/2010/main" Requires="a14">
          <p:sp>
            <p:nvSpPr>
              <p:cNvPr id="414" name="Formula 5"/>
              <p:cNvSpPr txBox="1"/>
              <p:nvPr/>
            </p:nvSpPr>
            <p:spPr>
              <a:xfrm>
                <a:off x="4206240" y="4197240"/>
                <a:ext cx="959760" cy="553320"/>
              </a:xfrm>
              <a:prstGeom prst="rect">
                <a:avLst/>
              </a:prstGeom>
            </p:spPr>
            <p:txBody>
              <a:bodyPr/>
              <a:p>
                <a14:m>
                  <m:oMath xmlns:m="http://schemas.openxmlformats.org/officeDocument/2006/math">
                    <m:f>
                      <m:num>
                        <m:r>
                          <m:t xml:space="preserve">dR</m:t>
                        </m:r>
                      </m:num>
                      <m:den>
                        <m:r>
                          <m:t xml:space="preserve">dt</m:t>
                        </m:r>
                      </m:den>
                    </m:f>
                    <m:r>
                      <m:t xml:space="preserve">=</m:t>
                    </m:r>
                    <m:r>
                      <m:t xml:space="preserve">γ</m:t>
                    </m:r>
                    <m:r>
                      <m:t xml:space="preserve">I</m:t>
                    </m:r>
                  </m:oMath>
                </a14:m>
              </a:p>
            </p:txBody>
          </p:sp>
        </mc:Choice>
        <mc:Fallback/>
      </mc:AlternateContent>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CustomShape 1"/>
          <p:cNvSpPr/>
          <p:nvPr/>
        </p:nvSpPr>
        <p:spPr>
          <a:xfrm>
            <a:off x="504000" y="155880"/>
            <a:ext cx="7175880" cy="1086480"/>
          </a:xfrm>
          <a:prstGeom prst="rect">
            <a:avLst/>
          </a:prstGeom>
          <a:noFill/>
          <a:ln>
            <a:noFill/>
          </a:ln>
        </p:spPr>
        <p:style>
          <a:lnRef idx="0"/>
          <a:fillRef idx="0"/>
          <a:effectRef idx="0"/>
          <a:fontRef idx="minor"/>
        </p:style>
        <p:txBody>
          <a:bodyPr lIns="0" rIns="0" tIns="0" bIns="0" anchor="ctr">
            <a:spAutoFit/>
          </a:bodyPr>
          <a:p>
            <a:pPr>
              <a:lnSpc>
                <a:spcPct val="100000"/>
              </a:lnSpc>
            </a:pPr>
            <a:r>
              <a:rPr b="0" lang="en-US" sz="3570" spc="-1" strike="noStrike">
                <a:solidFill>
                  <a:srgbClr val="ffffff"/>
                </a:solidFill>
                <a:latin typeface="Arial"/>
                <a:ea typeface="DejaVu Sans"/>
              </a:rPr>
              <a:t>Modeling the pandemic – The SIR model and its variants</a:t>
            </a:r>
            <a:endParaRPr b="0" lang="en-US" sz="3570" spc="-1" strike="noStrike">
              <a:latin typeface="Arial"/>
            </a:endParaRPr>
          </a:p>
        </p:txBody>
      </p:sp>
      <p:pic>
        <p:nvPicPr>
          <p:cNvPr id="416" name="" descr=""/>
          <p:cNvPicPr/>
          <p:nvPr/>
        </p:nvPicPr>
        <p:blipFill>
          <a:blip r:embed="rId1"/>
          <a:stretch/>
        </p:blipFill>
        <p:spPr>
          <a:xfrm>
            <a:off x="1328040" y="1532880"/>
            <a:ext cx="7540560" cy="37695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3185</TotalTime>
  <Application>LibreOffice/6.3.1.2$MacOSX_X86_64 LibreOffice_project/b79626edf0065ac373bd1df5c28bd630b4424273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2022-02-16T17:08:45Z</dcterms:created>
  <dc:creator>Philippe Lemoine</dc:creator>
  <dc:description/>
  <dc:language>en-US</dc:language>
  <cp:lastModifiedBy>Philippe Lemoine</cp:lastModifiedBy>
  <dcterms:modified xsi:type="dcterms:W3CDTF">2022-03-10T09:08:15Z</dcterms:modified>
  <cp:revision>156</cp:revision>
  <dc:subject/>
  <dc:title>Bright Blue</dc:title>
</cp:coreProperties>
</file>